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2" r:id="rId5"/>
    <p:sldId id="264" r:id="rId6"/>
    <p:sldId id="266" r:id="rId7"/>
    <p:sldId id="268" r:id="rId8"/>
    <p:sldId id="272" r:id="rId9"/>
    <p:sldId id="273" r:id="rId10"/>
    <p:sldId id="274" r:id="rId11"/>
    <p:sldId id="275" r:id="rId12"/>
    <p:sldId id="276" r:id="rId13"/>
    <p:sldId id="277" r:id="rId14"/>
    <p:sldId id="278" r:id="rId15"/>
    <p:sldId id="279" r:id="rId16"/>
    <p:sldId id="287"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128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00583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22957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6664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67F0D30-8C2D-9042-9269-2118667AFB12}"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1637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67F0D30-8C2D-9042-9269-2118667AFB12}"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59910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7F0D30-8C2D-9042-9269-2118667AFB12}" type="datetimeFigureOut">
              <a:rPr lang="en-US" smtClean="0"/>
              <a:pPr/>
              <a:t>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8835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67F0D30-8C2D-9042-9269-2118667AFB12}" type="datetimeFigureOut">
              <a:rPr lang="en-US" smtClean="0"/>
              <a:pPr/>
              <a:t>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4249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F0D30-8C2D-9042-9269-2118667AFB12}" type="datetimeFigureOut">
              <a:rPr lang="en-US" smtClean="0"/>
              <a:pPr/>
              <a:t>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26118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12969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8499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0D30-8C2D-9042-9269-2118667AFB12}" type="datetimeFigureOut">
              <a:rPr lang="en-US" smtClean="0"/>
              <a:pPr/>
              <a:t>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28956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Shot 2012-01-05 at 18.45.52.png"/>
          <p:cNvPicPr>
            <a:picLocks noChangeAspect="1"/>
          </p:cNvPicPr>
          <p:nvPr/>
        </p:nvPicPr>
        <p:blipFill>
          <a:blip r:embed="rId2">
            <a:alphaModFix amt="28000"/>
            <a:extLst>
              <a:ext uri="{28A0092B-C50C-407E-A947-70E740481C1C}">
                <a14:useLocalDpi xmlns:a14="http://schemas.microsoft.com/office/drawing/2010/main" xmlns="" val="0"/>
              </a:ext>
            </a:extLst>
          </a:blip>
          <a:srcRect l="-63253" r="-63253"/>
          <a:stretch>
            <a:fillRect/>
          </a:stretch>
        </p:blipFill>
        <p:spPr>
          <a:xfrm>
            <a:off x="457200" y="612775"/>
            <a:ext cx="8229600" cy="4525963"/>
          </a:xfrm>
          <a:prstGeom prst="rect">
            <a:avLst/>
          </a:prstGeom>
        </p:spPr>
      </p:pic>
      <p:sp>
        <p:nvSpPr>
          <p:cNvPr id="2" name="Title 1"/>
          <p:cNvSpPr>
            <a:spLocks noGrp="1"/>
          </p:cNvSpPr>
          <p:nvPr>
            <p:ph type="ctrTitle"/>
          </p:nvPr>
        </p:nvSpPr>
        <p:spPr/>
        <p:txBody>
          <a:bodyPr>
            <a:normAutofit fontScale="90000"/>
          </a:bodyPr>
          <a:lstStyle/>
          <a:p>
            <a:r>
              <a:rPr lang="en-GB"/>
              <a:t>A </a:t>
            </a:r>
            <a:r>
              <a:rPr lang="en-GB" smtClean="0"/>
              <a:t>Student’s </a:t>
            </a:r>
            <a:r>
              <a:rPr lang="en-GB" dirty="0"/>
              <a:t>Guide to</a:t>
            </a:r>
            <a:br>
              <a:rPr lang="en-GB" dirty="0"/>
            </a:br>
            <a:r>
              <a:rPr lang="en-GB" dirty="0"/>
              <a:t>Methodology</a:t>
            </a:r>
            <a:br>
              <a:rPr lang="en-GB" dirty="0"/>
            </a:br>
            <a:r>
              <a:rPr lang="en-GB" dirty="0"/>
              <a:t/>
            </a:r>
            <a:br>
              <a:rPr lang="en-GB" dirty="0"/>
            </a:br>
            <a:endParaRPr lang="en-US" dirty="0"/>
          </a:p>
        </p:txBody>
      </p:sp>
      <p:sp>
        <p:nvSpPr>
          <p:cNvPr id="3" name="Subtitle 2"/>
          <p:cNvSpPr>
            <a:spLocks noGrp="1"/>
          </p:cNvSpPr>
          <p:nvPr>
            <p:ph type="subTitle" idx="1"/>
          </p:nvPr>
        </p:nvSpPr>
        <p:spPr/>
        <p:txBody>
          <a:bodyPr>
            <a:normAutofit fontScale="55000" lnSpcReduction="20000"/>
          </a:bodyPr>
          <a:lstStyle/>
          <a:p>
            <a:r>
              <a:rPr lang="en-GB" dirty="0" smtClean="0"/>
              <a:t>Justifying Enquiry</a:t>
            </a:r>
          </a:p>
          <a:p>
            <a:endParaRPr lang="en-GB" dirty="0"/>
          </a:p>
          <a:p>
            <a:r>
              <a:rPr lang="en-GB" dirty="0" smtClean="0"/>
              <a:t>3</a:t>
            </a:r>
            <a:r>
              <a:rPr lang="en-GB" baseline="30000" dirty="0" smtClean="0"/>
              <a:t>rd</a:t>
            </a:r>
            <a:r>
              <a:rPr lang="en-GB" dirty="0" smtClean="0"/>
              <a:t> edition</a:t>
            </a:r>
          </a:p>
          <a:p>
            <a:endParaRPr lang="en-GB" dirty="0"/>
          </a:p>
          <a:p>
            <a:r>
              <a:rPr lang="en-GB" cap="small" dirty="0"/>
              <a:t>Peter Clough and</a:t>
            </a:r>
            <a:r>
              <a:rPr lang="en-GB" dirty="0" smtClean="0">
                <a:effectLst/>
              </a:rPr>
              <a:t> </a:t>
            </a:r>
            <a:r>
              <a:rPr lang="en-GB" cap="small" dirty="0"/>
              <a:t> </a:t>
            </a:r>
            <a:endParaRPr lang="en-GB" dirty="0"/>
          </a:p>
          <a:p>
            <a:r>
              <a:rPr lang="en-GB" cap="small" dirty="0"/>
              <a:t>Cathy Nutbrown</a:t>
            </a:r>
            <a:r>
              <a:rPr lang="en-GB" dirty="0" smtClean="0">
                <a:effectLst/>
              </a:rPr>
              <a:t> </a:t>
            </a:r>
            <a:endParaRPr lang="en-GB" dirty="0" smtClean="0"/>
          </a:p>
        </p:txBody>
      </p:sp>
    </p:spTree>
    <p:extLst>
      <p:ext uri="{BB962C8B-B14F-4D97-AF65-F5344CB8AC3E}">
        <p14:creationId xmlns:p14="http://schemas.microsoft.com/office/powerpoint/2010/main" xmlns="" val="305571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Ethical </a:t>
            </a:r>
            <a:r>
              <a:rPr lang="en-GB" b="1" dirty="0" smtClean="0"/>
              <a:t>issues </a:t>
            </a:r>
            <a:r>
              <a:rPr lang="en-GB" b="1" dirty="0"/>
              <a:t>in research design and development</a:t>
            </a:r>
            <a:endParaRPr lang="en-GB" dirty="0"/>
          </a:p>
        </p:txBody>
      </p:sp>
      <p:sp>
        <p:nvSpPr>
          <p:cNvPr id="3" name="Content Placeholder 2"/>
          <p:cNvSpPr>
            <a:spLocks noGrp="1"/>
          </p:cNvSpPr>
          <p:nvPr>
            <p:ph idx="1"/>
          </p:nvPr>
        </p:nvSpPr>
        <p:spPr>
          <a:solidFill>
            <a:srgbClr val="FFFFFF"/>
          </a:solidFill>
        </p:spPr>
        <p:txBody>
          <a:bodyPr>
            <a:normAutofit fontScale="77500" lnSpcReduction="20000"/>
          </a:bodyPr>
          <a:lstStyle/>
          <a:p>
            <a:pPr marL="0" indent="0">
              <a:buNone/>
            </a:pPr>
            <a:r>
              <a:rPr lang="en-GB" dirty="0"/>
              <a:t>Ethical practices are central to social science research, and decisions about research questions, participants, publication, methods, analysis and so on are all taken with due regard to ethical judgements about what is ‘right’ and the importance of avoiding harm to participants or as a result of the study. Whilst procedures for the ethical review of </a:t>
            </a:r>
            <a:r>
              <a:rPr lang="en-GB" dirty="0" smtClean="0"/>
              <a:t>students’ </a:t>
            </a:r>
            <a:r>
              <a:rPr lang="en-GB" dirty="0"/>
              <a:t>research will vary from institution to institution the </a:t>
            </a:r>
            <a:r>
              <a:rPr lang="en-GB" i="1" dirty="0"/>
              <a:t>ethical practices</a:t>
            </a:r>
            <a:r>
              <a:rPr lang="en-GB" dirty="0"/>
              <a:t> of all research will take similar issues into consideration and take account of legislative frameworks involving data protection, human rights, the Freedom of Information Act, and so on. Ethical issues are central to the methodology of any social science study however large or small </a:t>
            </a:r>
            <a:r>
              <a:rPr lang="en-GB" dirty="0" smtClean="0"/>
              <a:t>.</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Critical relationships in methodology</a:t>
            </a:r>
            <a:endParaRPr lang="en-GB"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i="1" dirty="0"/>
              <a:t>R</a:t>
            </a:r>
            <a:r>
              <a:rPr lang="en-GB" i="1" dirty="0" smtClean="0"/>
              <a:t>esearch </a:t>
            </a:r>
            <a:r>
              <a:rPr lang="en-GB" i="1" dirty="0"/>
              <a:t>questions</a:t>
            </a:r>
            <a:r>
              <a:rPr lang="en-GB" dirty="0"/>
              <a:t> influence the </a:t>
            </a:r>
            <a:r>
              <a:rPr lang="en-GB" i="1" dirty="0"/>
              <a:t>design and planning</a:t>
            </a:r>
            <a:r>
              <a:rPr lang="en-GB" dirty="0"/>
              <a:t> of the study. </a:t>
            </a:r>
            <a:r>
              <a:rPr lang="en-GB" dirty="0" smtClean="0"/>
              <a:t>The question </a:t>
            </a:r>
            <a:r>
              <a:rPr lang="en-GB" dirty="0"/>
              <a:t>of </a:t>
            </a:r>
            <a:r>
              <a:rPr lang="en-GB" i="1" dirty="0"/>
              <a:t>purpose</a:t>
            </a:r>
            <a:r>
              <a:rPr lang="en-GB" dirty="0"/>
              <a:t> is fundamental </a:t>
            </a:r>
            <a:r>
              <a:rPr lang="en-GB" dirty="0" smtClean="0"/>
              <a:t>here.</a:t>
            </a:r>
          </a:p>
          <a:p>
            <a:pPr marL="0" indent="0">
              <a:buNone/>
            </a:pPr>
            <a:r>
              <a:rPr lang="en-GB" dirty="0" smtClean="0"/>
              <a:t>If </a:t>
            </a:r>
            <a:r>
              <a:rPr lang="en-GB" dirty="0"/>
              <a:t>we examine the relationship between </a:t>
            </a:r>
            <a:r>
              <a:rPr lang="en-GB" i="1" dirty="0"/>
              <a:t>research questions</a:t>
            </a:r>
            <a:r>
              <a:rPr lang="en-GB" dirty="0"/>
              <a:t> and </a:t>
            </a:r>
            <a:r>
              <a:rPr lang="en-GB" i="1" dirty="0"/>
              <a:t>field questions</a:t>
            </a:r>
            <a:r>
              <a:rPr lang="en-GB" dirty="0"/>
              <a:t> we can see that they are connected and that this is a question of </a:t>
            </a:r>
            <a:r>
              <a:rPr lang="en-GB" i="1" dirty="0"/>
              <a:t>content</a:t>
            </a:r>
            <a:r>
              <a:rPr lang="en-GB" dirty="0"/>
              <a:t>. </a:t>
            </a:r>
            <a:endParaRPr lang="en-GB" dirty="0" smtClean="0"/>
          </a:p>
          <a:p>
            <a:pPr marL="0" indent="0">
              <a:buNone/>
            </a:pPr>
            <a:r>
              <a:rPr lang="en-GB" i="1" dirty="0" smtClean="0"/>
              <a:t>Field </a:t>
            </a:r>
            <a:r>
              <a:rPr lang="en-GB" i="1" dirty="0"/>
              <a:t>questions </a:t>
            </a:r>
            <a:r>
              <a:rPr lang="en-GB" dirty="0"/>
              <a:t>must be phrased so as to respond eventually to the original research questions. Where </a:t>
            </a:r>
            <a:r>
              <a:rPr lang="en-GB" i="1" dirty="0"/>
              <a:t>field questions</a:t>
            </a:r>
            <a:r>
              <a:rPr lang="en-GB" dirty="0"/>
              <a:t> and </a:t>
            </a:r>
            <a:r>
              <a:rPr lang="en-GB" i="1" dirty="0"/>
              <a:t>research design and planning</a:t>
            </a:r>
            <a:r>
              <a:rPr lang="en-GB" dirty="0"/>
              <a:t> coincide it becomes a question of form. </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‘Choosing’ methods?</a:t>
            </a:r>
            <a:endParaRPr lang="en-GB" dirty="0"/>
          </a:p>
        </p:txBody>
      </p:sp>
      <p:sp>
        <p:nvSpPr>
          <p:cNvPr id="3" name="Content Placeholder 2"/>
          <p:cNvSpPr>
            <a:spLocks noGrp="1"/>
          </p:cNvSpPr>
          <p:nvPr>
            <p:ph idx="1"/>
          </p:nvPr>
        </p:nvSpPr>
        <p:spPr>
          <a:solidFill>
            <a:srgbClr val="558ED5"/>
          </a:solidFill>
        </p:spPr>
        <p:txBody>
          <a:bodyPr>
            <a:normAutofit fontScale="92500" lnSpcReduction="10000"/>
          </a:bodyPr>
          <a:lstStyle/>
          <a:p>
            <a:pPr marL="0" indent="0">
              <a:buNone/>
            </a:pPr>
            <a:r>
              <a:rPr lang="en-GB" dirty="0"/>
              <a:t>C</a:t>
            </a:r>
            <a:r>
              <a:rPr lang="en-GB" dirty="0" smtClean="0"/>
              <a:t>hannels </a:t>
            </a:r>
            <a:r>
              <a:rPr lang="en-GB" dirty="0"/>
              <a:t>of communication determine what may pass along them. Research methods observe this rule. </a:t>
            </a:r>
            <a:endParaRPr lang="en-GB" dirty="0" smtClean="0"/>
          </a:p>
          <a:p>
            <a:pPr marL="0" indent="0">
              <a:buNone/>
            </a:pPr>
            <a:r>
              <a:rPr lang="en-GB" dirty="0"/>
              <a:t>Whether using </a:t>
            </a:r>
            <a:r>
              <a:rPr lang="en-GB" dirty="0" smtClean="0"/>
              <a:t>large-scale </a:t>
            </a:r>
            <a:r>
              <a:rPr lang="en-GB" dirty="0"/>
              <a:t>questionnaire surveys, or </a:t>
            </a:r>
            <a:r>
              <a:rPr lang="en-GB" dirty="0" smtClean="0"/>
              <a:t>smaller-scale </a:t>
            </a:r>
            <a:r>
              <a:rPr lang="en-GB" dirty="0"/>
              <a:t>and deeper interviews, in delimiting the sorts of information which may be accessed, channels of communication – in this case, particular research methods – represent (though often tacitly) differing views on how the world is constructed and how it operates.</a:t>
            </a:r>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64829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i="1" dirty="0"/>
              <a:t>The generation of field questions from research questions and their relation to research design and planning</a:t>
            </a:r>
            <a:r>
              <a:rPr lang="en-GB" sz="3200" dirty="0"/>
              <a:t> </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pic>
        <p:nvPicPr>
          <p:cNvPr id="5" name="Content Placeholder 4" descr="Screen Shot 2012-01-06 at 11.22.17.png"/>
          <p:cNvPicPr>
            <a:picLocks noGrp="1" noChangeAspect="1"/>
          </p:cNvPicPr>
          <p:nvPr>
            <p:ph idx="1"/>
          </p:nvPr>
        </p:nvPicPr>
        <p:blipFill>
          <a:blip r:embed="rId3"/>
          <a:stretch>
            <a:fillRect/>
          </a:stretch>
        </p:blipFill>
        <p:spPr>
          <a:xfrm>
            <a:off x="575078" y="1667727"/>
            <a:ext cx="8111722" cy="4455734"/>
          </a:xfrm>
          <a:solidFill>
            <a:srgbClr val="558ED5"/>
          </a:solidFill>
        </p:spPr>
      </p:pic>
    </p:spTree>
    <p:extLst>
      <p:ext uri="{BB962C8B-B14F-4D97-AF65-F5344CB8AC3E}">
        <p14:creationId xmlns:p14="http://schemas.microsoft.com/office/powerpoint/2010/main" xmlns="" val="64829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Design and interpretation: drawing meaning from the questions </a:t>
            </a:r>
            <a:endParaRPr lang="en-US" b="1" dirty="0"/>
          </a:p>
        </p:txBody>
      </p:sp>
      <p:sp>
        <p:nvSpPr>
          <p:cNvPr id="3" name="Content Placeholder 2"/>
          <p:cNvSpPr>
            <a:spLocks noGrp="1"/>
          </p:cNvSpPr>
          <p:nvPr>
            <p:ph idx="1"/>
          </p:nvPr>
        </p:nvSpPr>
        <p:spPr>
          <a:solidFill>
            <a:srgbClr val="558ED5"/>
          </a:solidFill>
        </p:spPr>
        <p:txBody>
          <a:bodyPr>
            <a:normAutofit/>
          </a:bodyPr>
          <a:lstStyle/>
          <a:p>
            <a:pPr marL="0" indent="0">
              <a:buNone/>
            </a:pPr>
            <a:r>
              <a:rPr lang="en-GB" dirty="0"/>
              <a:t>Analysis is the act of stripping away whatever clothes or disguises an object, so that we can see it in its simplest form.</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64829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smtClean="0"/>
              <a:t>Methods </a:t>
            </a:r>
            <a:r>
              <a:rPr lang="en-GB" b="1" i="1" dirty="0"/>
              <a:t>make objects</a:t>
            </a:r>
            <a:r>
              <a:rPr lang="en-GB" b="1" dirty="0"/>
              <a:t> </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dirty="0" smtClean="0"/>
              <a:t>‘We </a:t>
            </a:r>
            <a:r>
              <a:rPr lang="en-GB" dirty="0"/>
              <a:t>do not come innocent to a task or a situation of events; rather we wilfully situate those events not merely in the institutional meanings which our profession provides but also, and in the same moment, we constitute them as expressions of our selves. Inevitably, the traces of our own psychic and social history drive us</a:t>
            </a:r>
            <a:r>
              <a:rPr lang="en-GB" dirty="0" smtClean="0"/>
              <a:t>.’ </a:t>
            </a:r>
            <a:r>
              <a:rPr lang="en-GB" dirty="0"/>
              <a:t>(Clough, 1995: 138)</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64829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Ethics: pause for reflection</a:t>
            </a:r>
            <a:endParaRPr lang="en-GB" dirty="0"/>
          </a:p>
        </p:txBody>
      </p:sp>
      <p:sp>
        <p:nvSpPr>
          <p:cNvPr id="3" name="Content Placeholder 2"/>
          <p:cNvSpPr>
            <a:spLocks noGrp="1"/>
          </p:cNvSpPr>
          <p:nvPr>
            <p:ph idx="1"/>
          </p:nvPr>
        </p:nvSpPr>
        <p:spPr>
          <a:solidFill>
            <a:srgbClr val="FFFFFF"/>
          </a:solidFill>
        </p:spPr>
        <p:txBody>
          <a:bodyPr>
            <a:normAutofit/>
          </a:bodyPr>
          <a:lstStyle/>
          <a:p>
            <a:r>
              <a:rPr lang="en-GB" dirty="0"/>
              <a:t>Does the scale of a study carry with it different ethical considerations? </a:t>
            </a:r>
          </a:p>
          <a:p>
            <a:pPr marL="0" indent="0">
              <a:buNone/>
            </a:pPr>
            <a:endParaRPr lang="en-GB" dirty="0"/>
          </a:p>
          <a:p>
            <a:r>
              <a:rPr lang="en-GB" dirty="0"/>
              <a:t>What checks on the research design are needed at each stage of the study to ensure that ethical issues are fully identified and addressed?</a:t>
            </a:r>
          </a:p>
          <a:p>
            <a:endParaRPr lang="en-GB"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198276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2-01-05 at 18.45.52.png"/>
          <p:cNvPicPr>
            <a:picLocks noGrp="1" noChangeAspect="1"/>
          </p:cNvPicPr>
          <p:nvPr>
            <p:ph idx="1"/>
          </p:nvPr>
        </p:nvPicPr>
        <p:blipFill>
          <a:blip r:embed="rId2">
            <a:extLst>
              <a:ext uri="{28A0092B-C50C-407E-A947-70E740481C1C}">
                <a14:useLocalDpi xmlns:a14="http://schemas.microsoft.com/office/drawing/2010/main" xmlns="" val="0"/>
              </a:ext>
            </a:extLst>
          </a:blip>
          <a:srcRect l="-63253" r="-63253"/>
          <a:stretch>
            <a:fillRect/>
          </a:stretch>
        </p:blipFill>
        <p:spPr>
          <a:xfrm>
            <a:off x="457200" y="612775"/>
            <a:ext cx="8229600" cy="4525963"/>
          </a:xfrm>
        </p:spPr>
      </p:pic>
    </p:spTree>
    <p:extLst>
      <p:ext uri="{BB962C8B-B14F-4D97-AF65-F5344CB8AC3E}">
        <p14:creationId xmlns:p14="http://schemas.microsoft.com/office/powerpoint/2010/main" xmlns="" val="226218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a:t>
            </a:r>
            <a:r>
              <a:rPr lang="en-GB" dirty="0"/>
              <a:t>7</a:t>
            </a:r>
            <a:br>
              <a:rPr lang="en-GB" dirty="0"/>
            </a:br>
            <a:r>
              <a:rPr lang="en-GB" dirty="0"/>
              <a:t>Research </a:t>
            </a:r>
            <a:r>
              <a:rPr lang="en-GB" dirty="0" smtClean="0"/>
              <a:t>design</a:t>
            </a:r>
            <a:r>
              <a:rPr lang="en-GB" dirty="0"/>
              <a:t>:  </a:t>
            </a:r>
            <a:r>
              <a:rPr lang="en-GB" dirty="0" smtClean="0"/>
              <a:t>shaping </a:t>
            </a:r>
            <a:r>
              <a:rPr lang="en-GB" dirty="0"/>
              <a:t>the </a:t>
            </a:r>
            <a:r>
              <a:rPr lang="en-GB" dirty="0" smtClean="0"/>
              <a:t>study </a:t>
            </a:r>
            <a:r>
              <a:rPr lang="en-US" dirty="0" smtClean="0"/>
              <a:t> </a:t>
            </a:r>
            <a:endParaRPr lang="en-US" dirty="0"/>
          </a:p>
        </p:txBody>
      </p:sp>
      <p:sp>
        <p:nvSpPr>
          <p:cNvPr id="3" name="Content Placeholder 2"/>
          <p:cNvSpPr>
            <a:spLocks noGrp="1"/>
          </p:cNvSpPr>
          <p:nvPr>
            <p:ph idx="1"/>
          </p:nvPr>
        </p:nvSpPr>
        <p:spPr>
          <a:solidFill>
            <a:schemeClr val="tx2">
              <a:lumMod val="60000"/>
              <a:lumOff val="40000"/>
            </a:schemeClr>
          </a:solidFill>
        </p:spPr>
        <p:txBody>
          <a:bodyPr/>
          <a:lstStyle/>
          <a:p>
            <a:pPr marL="0" indent="0">
              <a:buNone/>
            </a:pPr>
            <a:r>
              <a:rPr lang="en-GB" b="1" dirty="0" smtClean="0"/>
              <a:t>The four </a:t>
            </a:r>
            <a:r>
              <a:rPr lang="en-GB" b="1" dirty="0"/>
              <a:t>‘radical’ </a:t>
            </a:r>
            <a:r>
              <a:rPr lang="en-GB" b="1" dirty="0" smtClean="0"/>
              <a:t>actions of social enquiry: </a:t>
            </a:r>
            <a:r>
              <a:rPr lang="en-GB" b="1" i="1" dirty="0" smtClean="0"/>
              <a:t>radical </a:t>
            </a:r>
            <a:r>
              <a:rPr lang="en-GB" b="1" i="1" dirty="0"/>
              <a:t>looking</a:t>
            </a:r>
            <a:r>
              <a:rPr lang="en-GB" b="1" dirty="0"/>
              <a:t>,</a:t>
            </a:r>
            <a:r>
              <a:rPr lang="en-GB" b="1" i="1" dirty="0"/>
              <a:t> radical listening, radical reading</a:t>
            </a:r>
            <a:r>
              <a:rPr lang="en-GB" b="1" dirty="0"/>
              <a:t> and</a:t>
            </a:r>
            <a:r>
              <a:rPr lang="en-GB" b="1" i="1" dirty="0"/>
              <a:t> radical questioning </a:t>
            </a:r>
            <a:r>
              <a:rPr lang="en-GB" b="1" dirty="0"/>
              <a:t>can underpin and inform research design and planning, and </a:t>
            </a:r>
            <a:r>
              <a:rPr lang="en-GB" b="1" dirty="0" smtClean="0"/>
              <a:t>be </a:t>
            </a:r>
            <a:r>
              <a:rPr lang="en-GB" b="1" dirty="0"/>
              <a:t>used to critique new research plans</a:t>
            </a:r>
            <a:r>
              <a:rPr lang="en-GB" dirty="0"/>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9897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 </a:t>
            </a:r>
            <a:r>
              <a:rPr lang="en-GB" b="1" dirty="0"/>
              <a:t>Developing  questions</a:t>
            </a:r>
            <a:r>
              <a:rPr lang="en-GB" dirty="0"/>
              <a:t> </a:t>
            </a:r>
            <a:endParaRPr lang="en-US" dirty="0"/>
          </a:p>
        </p:txBody>
      </p:sp>
      <p:sp>
        <p:nvSpPr>
          <p:cNvPr id="3" name="Content Placeholder 2"/>
          <p:cNvSpPr>
            <a:spLocks noGrp="1"/>
          </p:cNvSpPr>
          <p:nvPr>
            <p:ph idx="1"/>
          </p:nvPr>
        </p:nvSpPr>
        <p:spPr>
          <a:solidFill>
            <a:srgbClr val="558ED5"/>
          </a:solidFill>
        </p:spPr>
        <p:txBody>
          <a:bodyPr>
            <a:normAutofit/>
          </a:bodyPr>
          <a:lstStyle/>
          <a:p>
            <a:pPr marL="0" indent="0">
              <a:buNone/>
            </a:pPr>
            <a:r>
              <a:rPr lang="en-GB" dirty="0"/>
              <a:t>There are many ways in which research questions are constructed. </a:t>
            </a:r>
            <a:r>
              <a:rPr lang="en-GB" dirty="0" smtClean="0"/>
              <a:t>With </a:t>
            </a:r>
            <a:r>
              <a:rPr lang="en-GB" dirty="0"/>
              <a:t>our focus now on research design we </a:t>
            </a:r>
            <a:r>
              <a:rPr lang="en-GB" dirty="0" smtClean="0"/>
              <a:t>consider the </a:t>
            </a:r>
            <a:r>
              <a:rPr lang="en-GB" dirty="0"/>
              <a:t>vital relationship of the research question (or questions) to the research design. </a:t>
            </a:r>
            <a:r>
              <a:rPr lang="en-GB" dirty="0" smtClean="0"/>
              <a:t>Research </a:t>
            </a:r>
            <a:r>
              <a:rPr lang="en-GB" dirty="0"/>
              <a:t>questions in the social sciences can be plotted along two axes: </a:t>
            </a:r>
            <a:r>
              <a:rPr lang="en-GB" i="1" dirty="0"/>
              <a:t>general–specific</a:t>
            </a:r>
            <a:r>
              <a:rPr lang="en-GB" dirty="0"/>
              <a:t> and </a:t>
            </a:r>
            <a:r>
              <a:rPr lang="en-GB" i="1" dirty="0"/>
              <a:t>breadth–depth</a:t>
            </a:r>
            <a:r>
              <a:rPr lang="en-GB" dirty="0"/>
              <a:t>.</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43854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Research questions can be placed along two axes: general-specific and </a:t>
            </a:r>
            <a:r>
              <a:rPr lang="en-GB" b="1" dirty="0" smtClean="0"/>
              <a:t>breadth-</a:t>
            </a:r>
            <a:r>
              <a:rPr lang="en-GB" b="1" dirty="0"/>
              <a:t>depth</a:t>
            </a:r>
            <a:r>
              <a:rPr lang="en-GB" dirty="0"/>
              <a:t> </a:t>
            </a:r>
            <a:endParaRPr lang="en-US" b="1" dirty="0"/>
          </a:p>
        </p:txBody>
      </p:sp>
      <p:pic>
        <p:nvPicPr>
          <p:cNvPr id="5" name="Content Placeholder 4" descr="Screen Shot 2012-01-06 at 10.54.46.png"/>
          <p:cNvPicPr>
            <a:picLocks noGrp="1" noChangeAspect="1"/>
          </p:cNvPicPr>
          <p:nvPr>
            <p:ph idx="1"/>
          </p:nvPr>
        </p:nvPicPr>
        <p:blipFill>
          <a:blip r:embed="rId2">
            <a:extLst>
              <a:ext uri="{28A0092B-C50C-407E-A947-70E740481C1C}">
                <a14:useLocalDpi xmlns:a14="http://schemas.microsoft.com/office/drawing/2010/main" xmlns="" val="0"/>
              </a:ext>
            </a:extLst>
          </a:blip>
          <a:srcRect l="-19149" r="-19149"/>
          <a:stretch>
            <a:fillRect/>
          </a:stretch>
        </p:blipFill>
        <p:spPr>
          <a:xfrm>
            <a:off x="457200" y="1707777"/>
            <a:ext cx="8229600" cy="4525963"/>
          </a:xfrm>
          <a:solidFill>
            <a:srgbClr val="558ED5"/>
          </a:solidFill>
        </p:spPr>
      </p:pic>
      <p:pic>
        <p:nvPicPr>
          <p:cNvPr id="4" name="Picture 3" descr="Screen Shot 2012-01-05 at 18.46.50.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132978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 ‘Being radical’ in research planning </a:t>
            </a:r>
            <a:r>
              <a:rPr lang="en-GB" dirty="0"/>
              <a:t/>
            </a:r>
            <a:br>
              <a:rPr lang="en-GB" dirty="0"/>
            </a:br>
            <a:endParaRPr lang="en-US" dirty="0"/>
          </a:p>
        </p:txBody>
      </p:sp>
      <p:sp>
        <p:nvSpPr>
          <p:cNvPr id="3" name="Content Placeholder 2"/>
          <p:cNvSpPr>
            <a:spLocks noGrp="1"/>
          </p:cNvSpPr>
          <p:nvPr>
            <p:ph idx="1"/>
          </p:nvPr>
        </p:nvSpPr>
        <p:spPr>
          <a:solidFill>
            <a:srgbClr val="558ED5"/>
          </a:solidFill>
        </p:spPr>
        <p:txBody>
          <a:bodyPr>
            <a:normAutofit fontScale="77500" lnSpcReduction="20000"/>
          </a:bodyPr>
          <a:lstStyle/>
          <a:p>
            <a:r>
              <a:rPr lang="en-GB" i="1" dirty="0" smtClean="0"/>
              <a:t>Radical </a:t>
            </a:r>
            <a:r>
              <a:rPr lang="en-GB" i="1" dirty="0"/>
              <a:t>looking</a:t>
            </a:r>
            <a:r>
              <a:rPr lang="en-GB" dirty="0"/>
              <a:t> is the means by </a:t>
            </a:r>
            <a:r>
              <a:rPr lang="en-GB" dirty="0" smtClean="0"/>
              <a:t>which the </a:t>
            </a:r>
            <a:r>
              <a:rPr lang="en-GB" dirty="0"/>
              <a:t>research process makes the familiar strange, and gaps in knowledge are revealed.</a:t>
            </a:r>
          </a:p>
          <a:p>
            <a:r>
              <a:rPr lang="en-GB" i="1" dirty="0"/>
              <a:t>Radical listening</a:t>
            </a:r>
            <a:r>
              <a:rPr lang="en-GB" dirty="0"/>
              <a:t> – as opposed to merely hearing – is the interpretative and critical means through which ‘voice’ is noticed.</a:t>
            </a:r>
          </a:p>
          <a:p>
            <a:r>
              <a:rPr lang="en-GB" i="1" dirty="0"/>
              <a:t>Radical reading</a:t>
            </a:r>
            <a:r>
              <a:rPr lang="en-GB" dirty="0"/>
              <a:t> provides the justification for the critical adoption or rejection of existing knowledge and practices.</a:t>
            </a:r>
          </a:p>
          <a:p>
            <a:r>
              <a:rPr lang="en-GB" i="1" dirty="0"/>
              <a:t>Radical questioning</a:t>
            </a:r>
            <a:r>
              <a:rPr lang="en-GB" dirty="0"/>
              <a:t> reveals not only gaps in knowledge but why and how answers might be morally and politically necessitated in practices and lies at the heart of a thesis, bringing together the earlier notions of </a:t>
            </a:r>
            <a:r>
              <a:rPr lang="en-GB" i="1" dirty="0"/>
              <a:t>radically attending</a:t>
            </a:r>
            <a:r>
              <a:rPr lang="en-GB" dirty="0"/>
              <a:t> to a topic or situation of events.</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65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We argue that </a:t>
            </a:r>
            <a:r>
              <a:rPr lang="en-GB" b="1" i="1" dirty="0"/>
              <a:t>social research is:</a:t>
            </a:r>
            <a:br>
              <a:rPr lang="en-GB" b="1" i="1" dirty="0"/>
            </a:br>
            <a:endParaRPr lang="en-US" b="1" i="1" dirty="0"/>
          </a:p>
        </p:txBody>
      </p:sp>
      <p:sp>
        <p:nvSpPr>
          <p:cNvPr id="3" name="Content Placeholder 2"/>
          <p:cNvSpPr>
            <a:spLocks noGrp="1"/>
          </p:cNvSpPr>
          <p:nvPr>
            <p:ph idx="1"/>
          </p:nvPr>
        </p:nvSpPr>
        <p:spPr>
          <a:solidFill>
            <a:srgbClr val="558ED5"/>
          </a:solidFill>
        </p:spPr>
        <p:txBody>
          <a:bodyPr/>
          <a:lstStyle/>
          <a:p>
            <a:r>
              <a:rPr lang="en-GB" i="1" dirty="0" smtClean="0"/>
              <a:t>persuasive</a:t>
            </a:r>
            <a:r>
              <a:rPr lang="en-GB" dirty="0"/>
              <a:t>;</a:t>
            </a:r>
          </a:p>
          <a:p>
            <a:r>
              <a:rPr lang="en-GB" i="1" dirty="0"/>
              <a:t>purposive</a:t>
            </a:r>
            <a:r>
              <a:rPr lang="en-GB" dirty="0"/>
              <a:t>;</a:t>
            </a:r>
          </a:p>
          <a:p>
            <a:r>
              <a:rPr lang="en-GB" i="1" dirty="0"/>
              <a:t>positional</a:t>
            </a:r>
            <a:r>
              <a:rPr lang="en-GB" dirty="0"/>
              <a:t>;</a:t>
            </a:r>
            <a:r>
              <a:rPr lang="en-GB" i="1" dirty="0"/>
              <a:t> </a:t>
            </a:r>
            <a:endParaRPr lang="en-GB" i="1" dirty="0" smtClean="0"/>
          </a:p>
          <a:p>
            <a:pPr marL="0" indent="0">
              <a:buNone/>
            </a:pPr>
            <a:r>
              <a:rPr lang="en-GB" dirty="0" smtClean="0"/>
              <a:t>and </a:t>
            </a:r>
            <a:endParaRPr lang="en-GB" dirty="0"/>
          </a:p>
          <a:p>
            <a:r>
              <a:rPr lang="en-GB" i="1" dirty="0"/>
              <a:t>political</a:t>
            </a:r>
            <a:r>
              <a:rPr lang="en-GB" dirty="0"/>
              <a:t>.</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
        <p:nvSpPr>
          <p:cNvPr id="5" name="TextBox 4"/>
          <p:cNvSpPr txBox="1"/>
          <p:nvPr/>
        </p:nvSpPr>
        <p:spPr>
          <a:xfrm>
            <a:off x="3582158" y="1867156"/>
            <a:ext cx="4917325" cy="3385542"/>
          </a:xfrm>
          <a:prstGeom prst="rect">
            <a:avLst/>
          </a:prstGeom>
          <a:noFill/>
          <a:ln>
            <a:solidFill>
              <a:schemeClr val="tx1"/>
            </a:solidFill>
          </a:ln>
        </p:spPr>
        <p:txBody>
          <a:bodyPr wrap="square" rtlCol="0">
            <a:spAutoFit/>
          </a:bodyPr>
          <a:lstStyle/>
          <a:p>
            <a:r>
              <a:rPr lang="en-GB" sz="2800" dirty="0"/>
              <a:t>All social research sets out with specific </a:t>
            </a:r>
            <a:r>
              <a:rPr lang="en-GB" sz="2800" i="1" dirty="0"/>
              <a:t>purposes</a:t>
            </a:r>
            <a:r>
              <a:rPr lang="en-GB" sz="2800" dirty="0"/>
              <a:t> from a particular </a:t>
            </a:r>
            <a:r>
              <a:rPr lang="en-GB" sz="2800" i="1" dirty="0"/>
              <a:t>position</a:t>
            </a:r>
            <a:r>
              <a:rPr lang="en-GB" sz="2800" dirty="0"/>
              <a:t>, and aims to </a:t>
            </a:r>
            <a:r>
              <a:rPr lang="en-GB" sz="2800" i="1" dirty="0"/>
              <a:t>persuade</a:t>
            </a:r>
            <a:r>
              <a:rPr lang="en-GB" sz="2800" dirty="0"/>
              <a:t> readers of the significance of its claims; these claims are always broadly </a:t>
            </a:r>
            <a:r>
              <a:rPr lang="en-GB" sz="2800" i="1" dirty="0"/>
              <a:t>political.</a:t>
            </a:r>
            <a:endParaRPr lang="en-GB" sz="2800" dirty="0"/>
          </a:p>
          <a:p>
            <a:endParaRPr lang="en-US" dirty="0"/>
          </a:p>
        </p:txBody>
      </p:sp>
    </p:spTree>
    <p:extLst>
      <p:ext uri="{BB962C8B-B14F-4D97-AF65-F5344CB8AC3E}">
        <p14:creationId xmlns:p14="http://schemas.microsoft.com/office/powerpoint/2010/main" xmlns="" val="322125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smtClean="0"/>
              <a:t>Four ‘p’s of radical enquiry</a:t>
            </a:r>
            <a:endParaRPr lang="en-US" b="1" dirty="0"/>
          </a:p>
        </p:txBody>
      </p:sp>
      <p:sp>
        <p:nvSpPr>
          <p:cNvPr id="3" name="Content Placeholder 2"/>
          <p:cNvSpPr>
            <a:spLocks noGrp="1"/>
          </p:cNvSpPr>
          <p:nvPr>
            <p:ph idx="1"/>
          </p:nvPr>
        </p:nvSpPr>
        <p:spPr>
          <a:solidFill>
            <a:srgbClr val="558ED5"/>
          </a:solidFill>
        </p:spPr>
        <p:txBody>
          <a:bodyPr>
            <a:normAutofit fontScale="55000" lnSpcReduction="20000"/>
          </a:bodyPr>
          <a:lstStyle/>
          <a:p>
            <a:pPr lvl="0"/>
            <a:r>
              <a:rPr lang="en-GB" b="1" dirty="0" smtClean="0"/>
              <a:t>Those </a:t>
            </a:r>
            <a:r>
              <a:rPr lang="en-GB" b="1" dirty="0"/>
              <a:t>who carry out social research aim to </a:t>
            </a:r>
            <a:r>
              <a:rPr lang="en-GB" b="1" i="1" dirty="0"/>
              <a:t>persuade</a:t>
            </a:r>
            <a:r>
              <a:rPr lang="en-GB" b="1" dirty="0"/>
              <a:t> readers of the significance of their claims</a:t>
            </a:r>
            <a:r>
              <a:rPr lang="en-GB" dirty="0"/>
              <a:t>.</a:t>
            </a:r>
          </a:p>
          <a:p>
            <a:pPr marL="0" indent="0">
              <a:buNone/>
            </a:pPr>
            <a:r>
              <a:rPr lang="en-GB" dirty="0"/>
              <a:t> </a:t>
            </a:r>
          </a:p>
          <a:p>
            <a:pPr lvl="0"/>
            <a:r>
              <a:rPr lang="en-GB" b="1" dirty="0"/>
              <a:t>What is often forgotten (as too obvious) is that any piece of research in the social sciences emerges from a distinct </a:t>
            </a:r>
            <a:r>
              <a:rPr lang="en-GB" b="1" i="1" dirty="0"/>
              <a:t>purpose</a:t>
            </a:r>
            <a:r>
              <a:rPr lang="en-GB" b="1" dirty="0"/>
              <a:t> (whether or not this is apparent to the reader).</a:t>
            </a:r>
            <a:endParaRPr lang="en-GB" dirty="0"/>
          </a:p>
          <a:p>
            <a:pPr marL="0" indent="0">
              <a:buNone/>
            </a:pPr>
            <a:r>
              <a:rPr lang="en-GB" b="1" dirty="0"/>
              <a:t> </a:t>
            </a:r>
            <a:endParaRPr lang="en-GB" dirty="0"/>
          </a:p>
          <a:p>
            <a:pPr lvl="0"/>
            <a:r>
              <a:rPr lang="en-GB" b="1" dirty="0"/>
              <a:t>Since research is carried out by people, it is inevitable that the standpoint of the researcher is a fundamental platform on which enquiry is developed; all social science research is saturated (however disguised) with </a:t>
            </a:r>
            <a:r>
              <a:rPr lang="en-GB" b="1" i="1" dirty="0" err="1"/>
              <a:t>positionality</a:t>
            </a:r>
            <a:r>
              <a:rPr lang="en-GB" b="1" dirty="0"/>
              <a:t>.</a:t>
            </a:r>
            <a:endParaRPr lang="en-GB" dirty="0"/>
          </a:p>
          <a:p>
            <a:pPr marL="0" indent="0">
              <a:buNone/>
            </a:pPr>
            <a:r>
              <a:rPr lang="en-GB" b="1" dirty="0"/>
              <a:t> </a:t>
            </a:r>
            <a:endParaRPr lang="en-GB" dirty="0"/>
          </a:p>
          <a:p>
            <a:pPr lvl="0"/>
            <a:r>
              <a:rPr lang="en-GB" b="1" dirty="0"/>
              <a:t>Research which changes nothing – not even the researcher – is not research at all. And since all social research takes place in policy contexts of one form or another research itself must therefore be seen as inevitably </a:t>
            </a:r>
            <a:r>
              <a:rPr lang="en-GB" b="1" i="1" dirty="0"/>
              <a:t>political</a:t>
            </a:r>
            <a:r>
              <a:rPr lang="en-GB" b="1" dirty="0"/>
              <a:t>.</a:t>
            </a:r>
            <a:endParaRPr lang="en-GB" dirty="0"/>
          </a:p>
          <a:p>
            <a:pPr marL="0" indent="0">
              <a:buNone/>
            </a:pPr>
            <a:r>
              <a:rPr lang="en-GB" dirty="0"/>
              <a:t> </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402195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smtClean="0"/>
              <a:t>‘prods’ for research design</a:t>
            </a:r>
            <a:endParaRPr lang="en-US" b="1" dirty="0"/>
          </a:p>
        </p:txBody>
      </p:sp>
      <p:sp>
        <p:nvSpPr>
          <p:cNvPr id="3" name="Content Placeholder 2"/>
          <p:cNvSpPr>
            <a:spLocks noGrp="1"/>
          </p:cNvSpPr>
          <p:nvPr>
            <p:ph idx="1"/>
          </p:nvPr>
        </p:nvSpPr>
        <p:spPr>
          <a:solidFill>
            <a:srgbClr val="558ED5"/>
          </a:solidFill>
        </p:spPr>
        <p:txBody>
          <a:bodyPr/>
          <a:lstStyle/>
          <a:p>
            <a:pPr marL="0" indent="0">
              <a:buNone/>
            </a:pPr>
            <a:r>
              <a:rPr lang="en-GB" dirty="0" smtClean="0"/>
              <a:t>Consider how our </a:t>
            </a:r>
            <a:r>
              <a:rPr lang="en-GB" dirty="0"/>
              <a:t>definition of social research as </a:t>
            </a:r>
            <a:r>
              <a:rPr lang="en-GB" i="1" dirty="0"/>
              <a:t>persuasive</a:t>
            </a:r>
            <a:r>
              <a:rPr lang="en-GB" dirty="0"/>
              <a:t>,</a:t>
            </a:r>
            <a:r>
              <a:rPr lang="en-GB" i="1" dirty="0"/>
              <a:t> purposive</a:t>
            </a:r>
            <a:r>
              <a:rPr lang="en-GB" dirty="0"/>
              <a:t>,</a:t>
            </a:r>
            <a:r>
              <a:rPr lang="en-GB" b="1" dirty="0"/>
              <a:t> </a:t>
            </a:r>
            <a:r>
              <a:rPr lang="en-GB" i="1" dirty="0"/>
              <a:t>positional</a:t>
            </a:r>
            <a:r>
              <a:rPr lang="en-GB" dirty="0"/>
              <a:t> and </a:t>
            </a:r>
            <a:r>
              <a:rPr lang="en-GB" i="1" dirty="0"/>
              <a:t>political </a:t>
            </a:r>
            <a:r>
              <a:rPr lang="en-GB" dirty="0"/>
              <a:t>together with</a:t>
            </a:r>
            <a:r>
              <a:rPr lang="en-GB" i="1" dirty="0"/>
              <a:t> </a:t>
            </a:r>
            <a:r>
              <a:rPr lang="en-GB" dirty="0"/>
              <a:t>our four</a:t>
            </a:r>
            <a:r>
              <a:rPr lang="en-GB" b="1" dirty="0"/>
              <a:t> </a:t>
            </a:r>
            <a:r>
              <a:rPr lang="en-GB" dirty="0"/>
              <a:t>processes of </a:t>
            </a:r>
            <a:r>
              <a:rPr lang="en-GB" i="1" dirty="0"/>
              <a:t>radical enquiry</a:t>
            </a:r>
            <a:r>
              <a:rPr lang="en-GB" dirty="0"/>
              <a:t> are integral to research design and planning and how, if these are held central in the researchers’ thinking, they will act as ‘prods’ for </a:t>
            </a:r>
            <a:r>
              <a:rPr lang="en-GB" dirty="0" err="1"/>
              <a:t>ongoing</a:t>
            </a:r>
            <a:r>
              <a:rPr lang="en-GB" dirty="0"/>
              <a:t> critique of any research plan </a:t>
            </a:r>
            <a:r>
              <a:rPr lang="en-GB" i="1" dirty="0"/>
              <a:t>as it is being developed</a:t>
            </a:r>
            <a:r>
              <a:rPr lang="en-GB" dirty="0"/>
              <a:t>.</a:t>
            </a:r>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Developing and critiquing research plans</a:t>
            </a:r>
            <a:endParaRPr lang="en-GB" dirty="0"/>
          </a:p>
        </p:txBody>
      </p:sp>
      <p:sp>
        <p:nvSpPr>
          <p:cNvPr id="3" name="Content Placeholder 2"/>
          <p:cNvSpPr>
            <a:spLocks noGrp="1"/>
          </p:cNvSpPr>
          <p:nvPr>
            <p:ph idx="1"/>
          </p:nvPr>
        </p:nvSpPr>
        <p:spPr>
          <a:solidFill>
            <a:srgbClr val="FFFFFF"/>
          </a:solidFill>
        </p:spPr>
        <p:txBody>
          <a:bodyPr>
            <a:noAutofit/>
          </a:bodyPr>
          <a:lstStyle/>
          <a:p>
            <a:pPr marL="0" indent="0">
              <a:buNone/>
            </a:pPr>
            <a:r>
              <a:rPr lang="en-GB" sz="2800" dirty="0"/>
              <a:t>The </a:t>
            </a:r>
            <a:r>
              <a:rPr lang="en-GB" sz="2800" i="1" dirty="0"/>
              <a:t>Research Planning Audit</a:t>
            </a:r>
            <a:r>
              <a:rPr lang="en-GB" sz="2800" dirty="0"/>
              <a:t> is a tool designed to help you devise your research plans and then subject them to some critical reflection. The </a:t>
            </a:r>
            <a:r>
              <a:rPr lang="en-GB" sz="2800" i="1" dirty="0"/>
              <a:t>Research Planning </a:t>
            </a:r>
            <a:r>
              <a:rPr lang="en-GB" sz="2800" i="1" dirty="0" smtClean="0"/>
              <a:t>Audit*</a:t>
            </a:r>
            <a:r>
              <a:rPr lang="en-GB" sz="2800" dirty="0" smtClean="0"/>
              <a:t> </a:t>
            </a:r>
            <a:r>
              <a:rPr lang="en-GB" sz="2800" dirty="0"/>
              <a:t>suggests that you focus </a:t>
            </a:r>
            <a:r>
              <a:rPr lang="en-GB" sz="2800" dirty="0" smtClean="0"/>
              <a:t>on </a:t>
            </a:r>
            <a:r>
              <a:rPr lang="en-GB" sz="2800" dirty="0"/>
              <a:t>your reasons for choosing your research topic, first stating those reasons and then justifying them. </a:t>
            </a:r>
            <a:endParaRPr lang="en-GB" sz="2800" dirty="0" smtClean="0"/>
          </a:p>
          <a:p>
            <a:pPr marL="0" indent="0">
              <a:buNone/>
            </a:pPr>
            <a:endParaRPr lang="en-GB" sz="2800" dirty="0"/>
          </a:p>
          <a:p>
            <a:pPr marL="0" indent="0">
              <a:buNone/>
            </a:pPr>
            <a:endParaRPr lang="en-GB" sz="2800" dirty="0" smtClean="0"/>
          </a:p>
          <a:p>
            <a:pPr marL="0" indent="0">
              <a:buNone/>
            </a:pPr>
            <a:r>
              <a:rPr lang="en-GB" sz="2800" dirty="0">
                <a:solidFill>
                  <a:srgbClr val="FF0000"/>
                </a:solidFill>
              </a:rPr>
              <a:t>The </a:t>
            </a:r>
            <a:r>
              <a:rPr lang="en-GB" sz="2800" i="1" dirty="0">
                <a:solidFill>
                  <a:srgbClr val="FF0000"/>
                </a:solidFill>
              </a:rPr>
              <a:t>Research Planning Audit</a:t>
            </a:r>
            <a:r>
              <a:rPr lang="en-GB" sz="2800" i="1" dirty="0" smtClean="0">
                <a:solidFill>
                  <a:srgbClr val="FF0000"/>
                </a:solidFill>
              </a:rPr>
              <a:t>* is on page 260 of the book and can be downloaded. </a:t>
            </a:r>
            <a:endParaRPr lang="en-GB" sz="2800" dirty="0" smtClean="0">
              <a:solidFill>
                <a:srgbClr val="FF0000"/>
              </a:solidFill>
            </a:endParaRP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487423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TotalTime>
  <Words>904</Words>
  <Application>Microsoft Office PowerPoint</Application>
  <PresentationFormat>On-screen Show (4:3)</PresentationFormat>
  <Paragraphs>58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 Student’s Guide to Methodology  </vt:lpstr>
      <vt:lpstr>Chapter 7 Research design:  shaping the study  </vt:lpstr>
      <vt:lpstr> Developing  questions </vt:lpstr>
      <vt:lpstr>Research questions can be placed along two axes: general-specific and breadth-depth </vt:lpstr>
      <vt:lpstr> ‘Being radical’ in research planning  </vt:lpstr>
      <vt:lpstr>We argue that social research is: </vt:lpstr>
      <vt:lpstr>Four ‘p’s of radical enquiry</vt:lpstr>
      <vt:lpstr>‘prods’ for research design</vt:lpstr>
      <vt:lpstr>Developing and critiquing research plans</vt:lpstr>
      <vt:lpstr>Ethical issues in research design and development</vt:lpstr>
      <vt:lpstr>Critical relationships in methodology</vt:lpstr>
      <vt:lpstr>‘Choosing’ methods?</vt:lpstr>
      <vt:lpstr>The generation of field questions from research questions and their relation to research design and planning </vt:lpstr>
      <vt:lpstr>Design and interpretation: drawing meaning from the questions </vt:lpstr>
      <vt:lpstr>Methods make objects </vt:lpstr>
      <vt:lpstr>Ethics: pause for reflection</vt:lpstr>
      <vt:lpstr>Slide 17</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Students’ Guide to Methodology</dc:title>
  <dc:creator>Cathy Nutbrown</dc:creator>
  <cp:lastModifiedBy>dattygalle</cp:lastModifiedBy>
  <cp:revision>20</cp:revision>
  <dcterms:created xsi:type="dcterms:W3CDTF">2012-01-05T18:24:20Z</dcterms:created>
  <dcterms:modified xsi:type="dcterms:W3CDTF">2012-02-23T14:37:48Z</dcterms:modified>
</cp:coreProperties>
</file>