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2" r:id="rId5"/>
    <p:sldId id="264" r:id="rId6"/>
    <p:sldId id="266" r:id="rId7"/>
    <p:sldId id="268" r:id="rId8"/>
    <p:sldId id="272" r:id="rId9"/>
    <p:sldId id="273" r:id="rId10"/>
    <p:sldId id="287" r:id="rId11"/>
    <p:sldId id="27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3" autoAdjust="0"/>
  </p:normalViewPr>
  <p:slideViewPr>
    <p:cSldViewPr snapToGrid="0" snapToObjects="1">
      <p:cViewPr>
        <p:scale>
          <a:sx n="77" d="100"/>
          <a:sy n="77" d="100"/>
        </p:scale>
        <p:origin x="-1968"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25128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400583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322957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46664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416377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67F0D30-8C2D-9042-9269-2118667AFB12}"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359910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67F0D30-8C2D-9042-9269-2118667AFB12}" type="datetimeFigureOut">
              <a:rPr lang="en-US" smtClean="0"/>
              <a:pPr/>
              <a:t>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258835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67F0D30-8C2D-9042-9269-2118667AFB12}" type="datetimeFigureOut">
              <a:rPr lang="en-US" smtClean="0"/>
              <a:pPr/>
              <a:t>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254249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F0D30-8C2D-9042-9269-2118667AFB12}" type="datetimeFigureOut">
              <a:rPr lang="en-US" smtClean="0"/>
              <a:pPr/>
              <a:t>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426118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67F0D30-8C2D-9042-9269-2118667AFB12}"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212969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67F0D30-8C2D-9042-9269-2118667AFB12}"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384991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F0D30-8C2D-9042-9269-2118667AFB12}" type="datetimeFigureOut">
              <a:rPr lang="en-US" smtClean="0"/>
              <a:pPr/>
              <a:t>2/10/2012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45324-785B-AF47-B041-2210E129DB4E}" type="slidenum">
              <a:rPr lang="en-US" smtClean="0"/>
              <a:pPr/>
              <a:t>‹#›</a:t>
            </a:fld>
            <a:endParaRPr lang="en-US"/>
          </a:p>
        </p:txBody>
      </p:sp>
    </p:spTree>
    <p:extLst>
      <p:ext uri="{BB962C8B-B14F-4D97-AF65-F5344CB8AC3E}">
        <p14:creationId xmlns="" xmlns:p14="http://schemas.microsoft.com/office/powerpoint/2010/main" val="428956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Shot 2012-01-05 at 18.45.52.png"/>
          <p:cNvPicPr>
            <a:picLocks noChangeAspect="1"/>
          </p:cNvPicPr>
          <p:nvPr/>
        </p:nvPicPr>
        <p:blipFill>
          <a:blip r:embed="rId2">
            <a:alphaModFix amt="28000"/>
            <a:extLst>
              <a:ext uri="{28A0092B-C50C-407E-A947-70E740481C1C}">
                <a14:useLocalDpi xmlns="" xmlns:a14="http://schemas.microsoft.com/office/drawing/2010/main" val="0"/>
              </a:ext>
            </a:extLst>
          </a:blip>
          <a:srcRect l="-63253" r="-63253"/>
          <a:stretch>
            <a:fillRect/>
          </a:stretch>
        </p:blipFill>
        <p:spPr>
          <a:xfrm>
            <a:off x="457200" y="1112837"/>
            <a:ext cx="8229600" cy="4525963"/>
          </a:xfrm>
          <a:prstGeom prst="rect">
            <a:avLst/>
          </a:prstGeom>
        </p:spPr>
      </p:pic>
      <p:sp>
        <p:nvSpPr>
          <p:cNvPr id="2" name="Title 1"/>
          <p:cNvSpPr>
            <a:spLocks noGrp="1"/>
          </p:cNvSpPr>
          <p:nvPr>
            <p:ph type="ctrTitle"/>
          </p:nvPr>
        </p:nvSpPr>
        <p:spPr/>
        <p:txBody>
          <a:bodyPr>
            <a:normAutofit fontScale="90000"/>
          </a:bodyPr>
          <a:lstStyle/>
          <a:p>
            <a:r>
              <a:rPr lang="en-GB" dirty="0"/>
              <a:t>A </a:t>
            </a:r>
            <a:r>
              <a:rPr lang="en-GB" dirty="0" smtClean="0"/>
              <a:t>Student’s </a:t>
            </a:r>
            <a:r>
              <a:rPr lang="en-GB" dirty="0"/>
              <a:t>Guide to</a:t>
            </a:r>
            <a:br>
              <a:rPr lang="en-GB" dirty="0"/>
            </a:br>
            <a:r>
              <a:rPr lang="en-GB" dirty="0"/>
              <a:t>Methodology</a:t>
            </a:r>
            <a:br>
              <a:rPr lang="en-GB" dirty="0"/>
            </a:br>
            <a:r>
              <a:rPr lang="en-GB" dirty="0"/>
              <a:t/>
            </a:r>
            <a:br>
              <a:rPr lang="en-GB" dirty="0"/>
            </a:br>
            <a:endParaRPr lang="en-US" dirty="0"/>
          </a:p>
        </p:txBody>
      </p:sp>
      <p:sp>
        <p:nvSpPr>
          <p:cNvPr id="3" name="Subtitle 2"/>
          <p:cNvSpPr>
            <a:spLocks noGrp="1"/>
          </p:cNvSpPr>
          <p:nvPr>
            <p:ph type="subTitle" idx="1"/>
          </p:nvPr>
        </p:nvSpPr>
        <p:spPr/>
        <p:txBody>
          <a:bodyPr>
            <a:normAutofit fontScale="55000" lnSpcReduction="20000"/>
          </a:bodyPr>
          <a:lstStyle/>
          <a:p>
            <a:r>
              <a:rPr lang="en-GB" dirty="0" smtClean="0"/>
              <a:t>Justifying Enquiry</a:t>
            </a:r>
          </a:p>
          <a:p>
            <a:endParaRPr lang="en-GB" dirty="0"/>
          </a:p>
          <a:p>
            <a:r>
              <a:rPr lang="en-GB" dirty="0" smtClean="0"/>
              <a:t>3</a:t>
            </a:r>
            <a:r>
              <a:rPr lang="en-GB" baseline="30000" dirty="0" smtClean="0"/>
              <a:t>rd</a:t>
            </a:r>
            <a:r>
              <a:rPr lang="en-GB" dirty="0" smtClean="0"/>
              <a:t> edition</a:t>
            </a:r>
          </a:p>
          <a:p>
            <a:endParaRPr lang="en-GB" dirty="0"/>
          </a:p>
          <a:p>
            <a:r>
              <a:rPr lang="en-GB" cap="small" dirty="0"/>
              <a:t>Peter Clough and</a:t>
            </a:r>
            <a:r>
              <a:rPr lang="en-GB" dirty="0" smtClean="0">
                <a:effectLst/>
              </a:rPr>
              <a:t> </a:t>
            </a:r>
            <a:r>
              <a:rPr lang="en-GB" cap="small" dirty="0"/>
              <a:t> </a:t>
            </a:r>
            <a:endParaRPr lang="en-GB" dirty="0"/>
          </a:p>
          <a:p>
            <a:r>
              <a:rPr lang="en-GB" cap="small" dirty="0"/>
              <a:t>Cathy Nutbrown</a:t>
            </a:r>
            <a:r>
              <a:rPr lang="en-GB" dirty="0" smtClean="0">
                <a:effectLst/>
              </a:rPr>
              <a:t> </a:t>
            </a:r>
            <a:endParaRPr lang="en-GB" dirty="0" smtClean="0"/>
          </a:p>
        </p:txBody>
      </p:sp>
    </p:spTree>
    <p:extLst>
      <p:ext uri="{BB962C8B-B14F-4D97-AF65-F5344CB8AC3E}">
        <p14:creationId xmlns="" xmlns:p14="http://schemas.microsoft.com/office/powerpoint/2010/main" val="305571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Ethics: pause for reflection</a:t>
            </a:r>
            <a:endParaRPr lang="en-GB" dirty="0"/>
          </a:p>
        </p:txBody>
      </p:sp>
      <p:sp>
        <p:nvSpPr>
          <p:cNvPr id="3" name="Content Placeholder 2"/>
          <p:cNvSpPr>
            <a:spLocks noGrp="1"/>
          </p:cNvSpPr>
          <p:nvPr>
            <p:ph idx="1"/>
          </p:nvPr>
        </p:nvSpPr>
        <p:spPr>
          <a:solidFill>
            <a:srgbClr val="FFFFFF"/>
          </a:solidFill>
        </p:spPr>
        <p:txBody>
          <a:bodyPr>
            <a:normAutofit fontScale="70000" lnSpcReduction="20000"/>
          </a:bodyPr>
          <a:lstStyle/>
          <a:p>
            <a:r>
              <a:rPr lang="en-GB" i="1" dirty="0"/>
              <a:t>Radical questioning</a:t>
            </a:r>
            <a:r>
              <a:rPr lang="en-GB" dirty="0"/>
              <a:t> reveals not only gaps in knowledge but why and how answers might be morally and politically necessitated. What are the ethical implications of interviewing and other forms of questioning of research participants?</a:t>
            </a:r>
          </a:p>
          <a:p>
            <a:pPr marL="0" indent="0">
              <a:buNone/>
            </a:pPr>
            <a:r>
              <a:rPr lang="en-GB" dirty="0"/>
              <a:t> </a:t>
            </a:r>
          </a:p>
          <a:p>
            <a:r>
              <a:rPr lang="en-GB" dirty="0"/>
              <a:t>What are the ethical decisions which have to be taken when deciding on a sample of research participants?</a:t>
            </a:r>
          </a:p>
          <a:p>
            <a:pPr marL="0" indent="0">
              <a:buNone/>
            </a:pPr>
            <a:r>
              <a:rPr lang="en-GB" dirty="0"/>
              <a:t> </a:t>
            </a:r>
          </a:p>
          <a:p>
            <a:r>
              <a:rPr lang="en-GB" dirty="0"/>
              <a:t>What are the particular considerations around ethical practices in research using the internet?</a:t>
            </a:r>
          </a:p>
          <a:p>
            <a:pPr marL="0" indent="0">
              <a:buNone/>
            </a:pPr>
            <a:r>
              <a:rPr lang="en-GB" dirty="0"/>
              <a:t> </a:t>
            </a:r>
          </a:p>
          <a:p>
            <a:r>
              <a:rPr lang="en-GB" dirty="0"/>
              <a:t>How does the application of ethical research practices vary across cultures, generations and intellectual capacity? Does ‘one size fit all’? </a:t>
            </a:r>
          </a:p>
          <a:p>
            <a:endParaRPr lang="en-GB" dirty="0"/>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219827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2-01-05 at 18.45.52.png"/>
          <p:cNvPicPr>
            <a:picLocks noGrp="1" noChangeAspect="1"/>
          </p:cNvPicPr>
          <p:nvPr>
            <p:ph idx="1"/>
          </p:nvPr>
        </p:nvPicPr>
        <p:blipFill>
          <a:blip r:embed="rId2">
            <a:extLst>
              <a:ext uri="{28A0092B-C50C-407E-A947-70E740481C1C}">
                <a14:useLocalDpi xmlns="" xmlns:a14="http://schemas.microsoft.com/office/drawing/2010/main" val="0"/>
              </a:ext>
            </a:extLst>
          </a:blip>
          <a:srcRect l="-63253" r="-63253"/>
          <a:stretch>
            <a:fillRect/>
          </a:stretch>
        </p:blipFill>
        <p:spPr>
          <a:xfrm>
            <a:off x="457200" y="612775"/>
            <a:ext cx="8229600" cy="4525963"/>
          </a:xfrm>
        </p:spPr>
      </p:pic>
    </p:spTree>
    <p:extLst>
      <p:ext uri="{BB962C8B-B14F-4D97-AF65-F5344CB8AC3E}">
        <p14:creationId xmlns="" xmlns:p14="http://schemas.microsoft.com/office/powerpoint/2010/main" val="226218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Chapter </a:t>
            </a:r>
            <a:r>
              <a:rPr lang="en-GB" b="1" dirty="0"/>
              <a:t>6</a:t>
            </a:r>
            <a:br>
              <a:rPr lang="en-GB" b="1" dirty="0"/>
            </a:br>
            <a:r>
              <a:rPr lang="en-GB" b="1" dirty="0"/>
              <a:t>Questioning: the </a:t>
            </a:r>
            <a:r>
              <a:rPr lang="en-GB" b="1" dirty="0" smtClean="0"/>
              <a:t>focus </a:t>
            </a:r>
            <a:r>
              <a:rPr lang="en-GB" b="1" dirty="0"/>
              <a:t>of </a:t>
            </a:r>
            <a:r>
              <a:rPr lang="en-GB" b="1" dirty="0" smtClean="0"/>
              <a:t>research</a:t>
            </a:r>
            <a:r>
              <a:rPr lang="en-US" b="1" dirty="0" smtClean="0"/>
              <a:t> </a:t>
            </a:r>
            <a:endParaRPr lang="en-US" b="1" dirty="0"/>
          </a:p>
        </p:txBody>
      </p:sp>
      <p:sp>
        <p:nvSpPr>
          <p:cNvPr id="3" name="Content Placeholder 2"/>
          <p:cNvSpPr>
            <a:spLocks noGrp="1"/>
          </p:cNvSpPr>
          <p:nvPr>
            <p:ph idx="1"/>
          </p:nvPr>
        </p:nvSpPr>
        <p:spPr>
          <a:solidFill>
            <a:schemeClr val="tx2">
              <a:lumMod val="60000"/>
              <a:lumOff val="40000"/>
            </a:schemeClr>
          </a:solidFill>
        </p:spPr>
        <p:txBody>
          <a:bodyPr/>
          <a:lstStyle/>
          <a:p>
            <a:pPr marL="0" indent="0">
              <a:buNone/>
            </a:pPr>
            <a:r>
              <a:rPr lang="en-GB" b="1" i="1" dirty="0"/>
              <a:t>Radical questioning</a:t>
            </a:r>
            <a:r>
              <a:rPr lang="en-GB" b="1" dirty="0"/>
              <a:t> reveals not only gaps in knowledge but why and how answers might be morally and politically necessitated. </a:t>
            </a:r>
            <a:r>
              <a:rPr lang="en-GB" b="1" i="1" dirty="0"/>
              <a:t>Radical questioning</a:t>
            </a:r>
            <a:r>
              <a:rPr lang="en-GB" b="1" dirty="0"/>
              <a:t> lies at the heart of a research study, and brings together the earlier notions of </a:t>
            </a:r>
            <a:r>
              <a:rPr lang="en-GB" b="1" i="1" dirty="0"/>
              <a:t>radically attending</a:t>
            </a:r>
            <a:r>
              <a:rPr lang="en-GB" b="1" dirty="0"/>
              <a:t> to a topic or situation of events.</a:t>
            </a:r>
            <a:endParaRPr lang="en-GB" dirty="0"/>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39897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t> </a:t>
            </a:r>
            <a:r>
              <a:rPr lang="en-GB" b="1" dirty="0"/>
              <a:t>Asking questions</a:t>
            </a:r>
            <a:endParaRPr lang="en-GB" dirty="0"/>
          </a:p>
        </p:txBody>
      </p:sp>
      <p:sp>
        <p:nvSpPr>
          <p:cNvPr id="3" name="Content Placeholder 2"/>
          <p:cNvSpPr>
            <a:spLocks noGrp="1"/>
          </p:cNvSpPr>
          <p:nvPr>
            <p:ph idx="1"/>
          </p:nvPr>
        </p:nvSpPr>
        <p:spPr>
          <a:solidFill>
            <a:srgbClr val="558ED5"/>
          </a:solidFill>
        </p:spPr>
        <p:txBody>
          <a:bodyPr>
            <a:normAutofit lnSpcReduction="10000"/>
          </a:bodyPr>
          <a:lstStyle/>
          <a:p>
            <a:pPr marL="0" indent="0">
              <a:buNone/>
            </a:pPr>
            <a:r>
              <a:rPr lang="en-GB" dirty="0"/>
              <a:t>R</a:t>
            </a:r>
            <a:r>
              <a:rPr lang="en-GB" dirty="0" smtClean="0"/>
              <a:t>esearch </a:t>
            </a:r>
            <a:r>
              <a:rPr lang="en-GB" dirty="0"/>
              <a:t>methodology involves at least four kinds of questions: self-questioning, research questions,  field questions and ethical questions. </a:t>
            </a:r>
            <a:r>
              <a:rPr lang="en-GB" dirty="0" smtClean="0"/>
              <a:t>These four  </a:t>
            </a:r>
            <a:r>
              <a:rPr lang="en-GB" dirty="0"/>
              <a:t>kinds of </a:t>
            </a:r>
            <a:r>
              <a:rPr lang="en-GB" dirty="0" smtClean="0"/>
              <a:t>questions serve different functions. </a:t>
            </a:r>
          </a:p>
          <a:p>
            <a:pPr marL="0" indent="0">
              <a:buNone/>
            </a:pPr>
            <a:r>
              <a:rPr lang="en-GB" dirty="0" smtClean="0"/>
              <a:t>The most </a:t>
            </a:r>
            <a:r>
              <a:rPr lang="en-GB" dirty="0"/>
              <a:t>important </a:t>
            </a:r>
            <a:r>
              <a:rPr lang="en-GB" dirty="0" smtClean="0"/>
              <a:t>are </a:t>
            </a:r>
            <a:r>
              <a:rPr lang="en-GB" dirty="0"/>
              <a:t>central questions of </a:t>
            </a:r>
            <a:r>
              <a:rPr lang="en-GB" i="1" dirty="0"/>
              <a:t>justification</a:t>
            </a:r>
            <a:r>
              <a:rPr lang="en-GB" dirty="0"/>
              <a:t> and our reason for investing in </a:t>
            </a:r>
            <a:r>
              <a:rPr lang="en-GB" i="1" dirty="0"/>
              <a:t>radical questioning </a:t>
            </a:r>
            <a:r>
              <a:rPr lang="en-GB" dirty="0" smtClean="0"/>
              <a:t>of</a:t>
            </a:r>
            <a:r>
              <a:rPr lang="en-GB" i="1" dirty="0" smtClean="0"/>
              <a:t> </a:t>
            </a:r>
            <a:r>
              <a:rPr lang="en-GB" dirty="0" smtClean="0"/>
              <a:t>the </a:t>
            </a:r>
            <a:r>
              <a:rPr lang="en-GB" dirty="0"/>
              <a:t>moral and political roots of research studies.</a:t>
            </a:r>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2438543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How to ask – issues of method: using interviews and questionnaires</a:t>
            </a:r>
            <a:endParaRPr lang="en-GB" dirty="0"/>
          </a:p>
        </p:txBody>
      </p:sp>
      <p:sp>
        <p:nvSpPr>
          <p:cNvPr id="3" name="Content Placeholder 2"/>
          <p:cNvSpPr>
            <a:spLocks noGrp="1"/>
          </p:cNvSpPr>
          <p:nvPr>
            <p:ph idx="1"/>
          </p:nvPr>
        </p:nvSpPr>
        <p:spPr>
          <a:solidFill>
            <a:srgbClr val="558ED5"/>
          </a:solidFill>
        </p:spPr>
        <p:txBody>
          <a:bodyPr>
            <a:normAutofit fontScale="92500" lnSpcReduction="10000"/>
          </a:bodyPr>
          <a:lstStyle/>
          <a:p>
            <a:pPr marL="0" indent="0">
              <a:buNone/>
            </a:pPr>
            <a:r>
              <a:rPr lang="en-GB" dirty="0"/>
              <a:t>P</a:t>
            </a:r>
            <a:r>
              <a:rPr lang="en-GB" dirty="0" smtClean="0"/>
              <a:t>opular </a:t>
            </a:r>
            <a:r>
              <a:rPr lang="en-GB" dirty="0"/>
              <a:t>methods for collecting data from research </a:t>
            </a:r>
            <a:r>
              <a:rPr lang="en-GB" dirty="0" smtClean="0"/>
              <a:t>participants are interviews </a:t>
            </a:r>
            <a:r>
              <a:rPr lang="en-GB" dirty="0"/>
              <a:t>and questionnaires. </a:t>
            </a:r>
            <a:endParaRPr lang="en-GB" dirty="0" smtClean="0"/>
          </a:p>
          <a:p>
            <a:pPr marL="0" indent="0">
              <a:buNone/>
            </a:pPr>
            <a:r>
              <a:rPr lang="en-GB" dirty="0" smtClean="0"/>
              <a:t>Are these the </a:t>
            </a:r>
            <a:r>
              <a:rPr lang="en-GB" dirty="0"/>
              <a:t>best method for your </a:t>
            </a:r>
            <a:r>
              <a:rPr lang="en-GB" dirty="0" smtClean="0"/>
              <a:t>purposes? </a:t>
            </a:r>
            <a:r>
              <a:rPr lang="en-GB" dirty="0"/>
              <a:t>You need to think about the kind of data you want, and how much you want to control the interview. You need to decide whether you want to structure the interview so that you set the agenda, whether you simply want to listen to the interviewee’s ideas on a particular issue or topic, or whether you want a bit of both.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132978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GB" b="1" dirty="0"/>
              <a:t>Interviewing: some </a:t>
            </a:r>
            <a:r>
              <a:rPr lang="en-GB" b="1" dirty="0" smtClean="0"/>
              <a:t>hints</a:t>
            </a:r>
            <a:r>
              <a:rPr lang="en-GB" dirty="0"/>
              <a:t/>
            </a:r>
            <a:br>
              <a:rPr lang="en-GB" dirty="0"/>
            </a:br>
            <a:endParaRPr lang="en-US" dirty="0"/>
          </a:p>
        </p:txBody>
      </p:sp>
      <p:sp>
        <p:nvSpPr>
          <p:cNvPr id="3" name="Content Placeholder 2"/>
          <p:cNvSpPr>
            <a:spLocks noGrp="1"/>
          </p:cNvSpPr>
          <p:nvPr>
            <p:ph idx="1"/>
          </p:nvPr>
        </p:nvSpPr>
        <p:spPr>
          <a:solidFill>
            <a:srgbClr val="558ED5"/>
          </a:solidFill>
        </p:spPr>
        <p:txBody>
          <a:bodyPr>
            <a:normAutofit fontScale="47500" lnSpcReduction="20000"/>
          </a:bodyPr>
          <a:lstStyle/>
          <a:p>
            <a:pPr lvl="0"/>
            <a:r>
              <a:rPr lang="en-GB" dirty="0"/>
              <a:t>Do your interview questions help you to respond to your research questions?</a:t>
            </a:r>
          </a:p>
          <a:p>
            <a:pPr lvl="0"/>
            <a:r>
              <a:rPr lang="en-GB" dirty="0"/>
              <a:t>Have you carried out a pilot run of your interview schedule?</a:t>
            </a:r>
          </a:p>
          <a:p>
            <a:pPr lvl="0"/>
            <a:r>
              <a:rPr lang="en-GB" dirty="0" smtClean="0"/>
              <a:t>Make </a:t>
            </a:r>
            <a:r>
              <a:rPr lang="en-GB" dirty="0"/>
              <a:t>sure the questions are clear</a:t>
            </a:r>
          </a:p>
          <a:p>
            <a:pPr lvl="0"/>
            <a:r>
              <a:rPr lang="en-GB" dirty="0"/>
              <a:t>Generating data can be </a:t>
            </a:r>
            <a:r>
              <a:rPr lang="en-GB" dirty="0" smtClean="0"/>
              <a:t>easy; </a:t>
            </a:r>
            <a:r>
              <a:rPr lang="en-GB" dirty="0"/>
              <a:t>be sure you can handle it all!</a:t>
            </a:r>
          </a:p>
          <a:p>
            <a:pPr lvl="0"/>
            <a:r>
              <a:rPr lang="en-GB" dirty="0"/>
              <a:t>Get parents’ permission to interview children as well as permission from the young participants themselves</a:t>
            </a:r>
          </a:p>
          <a:p>
            <a:pPr lvl="0"/>
            <a:r>
              <a:rPr lang="en-GB" dirty="0"/>
              <a:t>Give people time to respond – don’t rush</a:t>
            </a:r>
          </a:p>
          <a:p>
            <a:pPr lvl="0"/>
            <a:r>
              <a:rPr lang="en-GB" dirty="0"/>
              <a:t>Make it easy for interviewees to respond </a:t>
            </a:r>
          </a:p>
          <a:p>
            <a:pPr lvl="0"/>
            <a:r>
              <a:rPr lang="en-GB" dirty="0"/>
              <a:t>Listen</a:t>
            </a:r>
          </a:p>
          <a:p>
            <a:pPr lvl="0"/>
            <a:r>
              <a:rPr lang="en-GB" dirty="0"/>
              <a:t>Make audio or visual recordings of  your interviews </a:t>
            </a:r>
          </a:p>
          <a:p>
            <a:pPr lvl="0"/>
            <a:r>
              <a:rPr lang="en-GB" dirty="0"/>
              <a:t>Test your equipment before each interview</a:t>
            </a:r>
          </a:p>
          <a:p>
            <a:pPr lvl="0"/>
            <a:r>
              <a:rPr lang="en-GB" dirty="0"/>
              <a:t>Think about the arrangement of the room and seating for </a:t>
            </a:r>
            <a:r>
              <a:rPr lang="en-GB" dirty="0" smtClean="0"/>
              <a:t>face-to-face interviews – </a:t>
            </a:r>
            <a:r>
              <a:rPr lang="en-GB" dirty="0"/>
              <a:t>make sure interviewees feel comfortable</a:t>
            </a:r>
          </a:p>
          <a:p>
            <a:pPr lvl="0"/>
            <a:r>
              <a:rPr lang="en-GB" dirty="0"/>
              <a:t>Make ‘at a distance’/</a:t>
            </a:r>
            <a:r>
              <a:rPr lang="en-GB" dirty="0" smtClean="0"/>
              <a:t>web-based </a:t>
            </a:r>
            <a:r>
              <a:rPr lang="en-GB" dirty="0"/>
              <a:t>interviews as comfortable as possible for the participants</a:t>
            </a:r>
          </a:p>
          <a:p>
            <a:pPr lvl="0"/>
            <a:r>
              <a:rPr lang="en-GB" dirty="0"/>
              <a:t>Give your interviewees the opportunity to </a:t>
            </a:r>
            <a:r>
              <a:rPr lang="en-GB" dirty="0" smtClean="0"/>
              <a:t>choose the </a:t>
            </a:r>
            <a:r>
              <a:rPr lang="en-GB" dirty="0"/>
              <a:t>time and location for interviews, but be aware that busy places can result in poor quality audio recordings and can be distracting for you and your interviewees – and difficult to transcribe</a:t>
            </a:r>
          </a:p>
          <a:p>
            <a:pPr lvl="0"/>
            <a:r>
              <a:rPr lang="en-GB" dirty="0"/>
              <a:t>Tell participants why you are interviewing them</a:t>
            </a:r>
          </a:p>
          <a:p>
            <a:pPr lvl="0"/>
            <a:r>
              <a:rPr lang="en-GB" dirty="0"/>
              <a:t>Explain what will happen to the recordings and transcripts – how they will be stored, used, made public and (ultimately) disposed of. </a:t>
            </a:r>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365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GB" b="1" dirty="0"/>
              <a:t>What do I do when I’ve done my interviews</a:t>
            </a:r>
            <a:r>
              <a:rPr lang="en-GB" b="1" dirty="0" smtClean="0"/>
              <a:t>?</a:t>
            </a:r>
            <a:r>
              <a:rPr lang="en-GB" b="1" dirty="0"/>
              <a:t/>
            </a:r>
            <a:br>
              <a:rPr lang="en-GB" b="1" dirty="0"/>
            </a:br>
            <a:endParaRPr lang="en-US" b="1" dirty="0"/>
          </a:p>
        </p:txBody>
      </p:sp>
      <p:sp>
        <p:nvSpPr>
          <p:cNvPr id="3" name="Content Placeholder 2"/>
          <p:cNvSpPr>
            <a:spLocks noGrp="1"/>
          </p:cNvSpPr>
          <p:nvPr>
            <p:ph idx="1"/>
          </p:nvPr>
        </p:nvSpPr>
        <p:spPr>
          <a:solidFill>
            <a:srgbClr val="558ED5"/>
          </a:solidFill>
        </p:spPr>
        <p:txBody>
          <a:bodyPr>
            <a:normAutofit fontScale="92500" lnSpcReduction="10000"/>
          </a:bodyPr>
          <a:lstStyle/>
          <a:p>
            <a:pPr marL="0" indent="0">
              <a:buNone/>
            </a:pPr>
            <a:r>
              <a:rPr lang="en-GB" dirty="0"/>
              <a:t>Once you have carried out your interviews you have a wealth of data which you must process and analyse. </a:t>
            </a:r>
            <a:r>
              <a:rPr lang="en-GB" dirty="0" smtClean="0"/>
              <a:t>You </a:t>
            </a:r>
            <a:r>
              <a:rPr lang="en-GB" dirty="0"/>
              <a:t>need to ensure that you are remaining true to the voices of the research participants and developing responses to your research questions. You will need to become familiar with your interview recordings,  transcripts and notes, get a ‘feel’ for the data and perhaps create an overview of what people have told you – your ‘impressions’ and ‘intuitions</a:t>
            </a:r>
            <a:r>
              <a:rPr lang="en-GB" dirty="0" smtClean="0"/>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322125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Using </a:t>
            </a:r>
            <a:r>
              <a:rPr lang="en-GB" b="1" dirty="0" smtClean="0"/>
              <a:t>questionnaires</a:t>
            </a:r>
            <a:endParaRPr lang="en-GB" dirty="0"/>
          </a:p>
        </p:txBody>
      </p:sp>
      <p:sp>
        <p:nvSpPr>
          <p:cNvPr id="3" name="Content Placeholder 2"/>
          <p:cNvSpPr>
            <a:spLocks noGrp="1"/>
          </p:cNvSpPr>
          <p:nvPr>
            <p:ph idx="1"/>
          </p:nvPr>
        </p:nvSpPr>
        <p:spPr>
          <a:solidFill>
            <a:srgbClr val="558ED5"/>
          </a:solidFill>
        </p:spPr>
        <p:txBody>
          <a:bodyPr>
            <a:normAutofit fontScale="92500" lnSpcReduction="10000"/>
          </a:bodyPr>
          <a:lstStyle/>
          <a:p>
            <a:pPr marL="0" indent="0">
              <a:buNone/>
            </a:pPr>
            <a:r>
              <a:rPr lang="en-GB" dirty="0"/>
              <a:t>Generally speaking, questionnaires allow researchers to survey a population of  subjects, with little or no personal interaction, and with the aim of establishing a broad impression of their experiences or views. The important term here is </a:t>
            </a:r>
            <a:r>
              <a:rPr lang="en-GB" i="1" dirty="0"/>
              <a:t>broad</a:t>
            </a:r>
            <a:r>
              <a:rPr lang="en-GB" dirty="0"/>
              <a:t>, for it is unlikely that a questionnaire will reveal the </a:t>
            </a:r>
            <a:r>
              <a:rPr lang="en-GB" i="1" dirty="0"/>
              <a:t>depth</a:t>
            </a:r>
            <a:r>
              <a:rPr lang="en-GB" dirty="0"/>
              <a:t> of those views and experiences in any of their rich detail. This distinction is essentially what separates qualitative and quantitative approaches to </a:t>
            </a:r>
            <a:r>
              <a:rPr lang="en-GB" dirty="0" smtClean="0"/>
              <a:t>enquiry.</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402195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Questionnaires: some hints</a:t>
            </a:r>
            <a:r>
              <a:rPr lang="en-GB" dirty="0"/>
              <a:t> </a:t>
            </a:r>
            <a:endParaRPr lang="en-US" b="1" dirty="0"/>
          </a:p>
        </p:txBody>
      </p:sp>
      <p:sp>
        <p:nvSpPr>
          <p:cNvPr id="3" name="Content Placeholder 2"/>
          <p:cNvSpPr>
            <a:spLocks noGrp="1"/>
          </p:cNvSpPr>
          <p:nvPr>
            <p:ph idx="1"/>
          </p:nvPr>
        </p:nvSpPr>
        <p:spPr>
          <a:solidFill>
            <a:srgbClr val="558ED5"/>
          </a:solidFill>
        </p:spPr>
        <p:txBody>
          <a:bodyPr>
            <a:normAutofit fontScale="70000" lnSpcReduction="20000"/>
          </a:bodyPr>
          <a:lstStyle/>
          <a:p>
            <a:pPr lvl="0"/>
            <a:r>
              <a:rPr lang="en-GB" dirty="0"/>
              <a:t>Do the field questions help you to respond to your research  questions?</a:t>
            </a:r>
          </a:p>
          <a:p>
            <a:pPr lvl="0"/>
            <a:r>
              <a:rPr lang="en-GB" dirty="0"/>
              <a:t>Have you carried out a pilot run of your questionnaire?</a:t>
            </a:r>
          </a:p>
          <a:p>
            <a:pPr lvl="0"/>
            <a:r>
              <a:rPr lang="en-GB" dirty="0"/>
              <a:t>Are the questions clear? (you will not be there to clarify them)</a:t>
            </a:r>
          </a:p>
          <a:p>
            <a:pPr lvl="0"/>
            <a:r>
              <a:rPr lang="en-GB" dirty="0"/>
              <a:t>Are you excluding any participants by requiring a particular level of literacy or using a particular language?</a:t>
            </a:r>
          </a:p>
          <a:p>
            <a:pPr lvl="0"/>
            <a:r>
              <a:rPr lang="en-GB" dirty="0"/>
              <a:t>Questionnaires can quickly generate a large amount of data. Do you know how you will use it?</a:t>
            </a:r>
          </a:p>
          <a:p>
            <a:pPr lvl="0"/>
            <a:r>
              <a:rPr lang="en-GB" dirty="0"/>
              <a:t>Make it easy to respond: include a stamped addressed envelope or administer electronically.</a:t>
            </a:r>
          </a:p>
          <a:p>
            <a:pPr lvl="0"/>
            <a:r>
              <a:rPr lang="en-GB" dirty="0"/>
              <a:t>Think about offering anonymity.</a:t>
            </a:r>
          </a:p>
          <a:p>
            <a:pPr lvl="0"/>
            <a:r>
              <a:rPr lang="en-GB" dirty="0"/>
              <a:t>How can/will you guarantee anonymity and/or confidentiality?</a:t>
            </a:r>
          </a:p>
          <a:p>
            <a:pPr lvl="0"/>
            <a:r>
              <a:rPr lang="en-GB" dirty="0"/>
              <a:t>Set a timescale for returns.</a:t>
            </a:r>
          </a:p>
          <a:p>
            <a:pPr lvl="0"/>
            <a:r>
              <a:rPr lang="en-GB" dirty="0"/>
              <a:t>What ethical issues do you need to address?</a:t>
            </a:r>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348742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Future research questions</a:t>
            </a:r>
            <a:endParaRPr lang="en-GB" dirty="0"/>
          </a:p>
        </p:txBody>
      </p:sp>
      <p:sp>
        <p:nvSpPr>
          <p:cNvPr id="3" name="Content Placeholder 2"/>
          <p:cNvSpPr>
            <a:spLocks noGrp="1"/>
          </p:cNvSpPr>
          <p:nvPr>
            <p:ph idx="1"/>
          </p:nvPr>
        </p:nvSpPr>
        <p:spPr>
          <a:solidFill>
            <a:srgbClr val="FFFFFF"/>
          </a:solidFill>
        </p:spPr>
        <p:txBody>
          <a:bodyPr>
            <a:noAutofit/>
          </a:bodyPr>
          <a:lstStyle/>
          <a:p>
            <a:pPr marL="0" indent="0">
              <a:buNone/>
            </a:pPr>
            <a:r>
              <a:rPr lang="en-GB" sz="2800" dirty="0"/>
              <a:t>Much research generates further questions for future investigation. </a:t>
            </a:r>
            <a:r>
              <a:rPr lang="en-GB" sz="2800" dirty="0" smtClean="0"/>
              <a:t>In this sense there will often be ‘more </a:t>
            </a:r>
            <a:r>
              <a:rPr lang="en-GB" sz="2800" dirty="0"/>
              <a:t>questions than answers’. It is often the case that research </a:t>
            </a:r>
            <a:r>
              <a:rPr lang="en-GB" sz="2800" dirty="0" smtClean="0"/>
              <a:t>generates </a:t>
            </a:r>
            <a:r>
              <a:rPr lang="en-GB" sz="2800" dirty="0"/>
              <a:t>new questions and it is important to state these in a concluding section of your study. Such questions can be alerted in various ways – as a general statement about what is needed next in the field of enquiry or as specific questions or areas of concern which your own study did not address. </a:t>
            </a:r>
            <a:endParaRPr lang="en-GB" sz="2400" dirty="0"/>
          </a:p>
        </p:txBody>
      </p:sp>
      <p:pic>
        <p:nvPicPr>
          <p:cNvPr id="4" name="Picture 3" descr="Screen Shot 2012-01-05 at 18.46.50.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528" y="5797664"/>
            <a:ext cx="872472" cy="1060336"/>
          </a:xfrm>
          <a:prstGeom prst="rect">
            <a:avLst/>
          </a:prstGeom>
        </p:spPr>
      </p:pic>
    </p:spTree>
    <p:extLst>
      <p:ext uri="{BB962C8B-B14F-4D97-AF65-F5344CB8AC3E}">
        <p14:creationId xmlns="" xmlns:p14="http://schemas.microsoft.com/office/powerpoint/2010/main" val="3487423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TotalTime>
  <Words>853</Words>
  <Application>Microsoft Office PowerPoint</Application>
  <PresentationFormat>On-screen Show (4:3)</PresentationFormat>
  <Paragraphs>56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 Student’s Guide to Methodology  </vt:lpstr>
      <vt:lpstr>Chapter 6 Questioning: the focus of research </vt:lpstr>
      <vt:lpstr> Asking questions</vt:lpstr>
      <vt:lpstr>How to ask – issues of method: using interviews and questionnaires</vt:lpstr>
      <vt:lpstr>Interviewing: some hints </vt:lpstr>
      <vt:lpstr>What do I do when I’ve done my interviews? </vt:lpstr>
      <vt:lpstr>Using questionnaires</vt:lpstr>
      <vt:lpstr>Questionnaires: some hints </vt:lpstr>
      <vt:lpstr>Future research questions</vt:lpstr>
      <vt:lpstr>Ethics: pause for reflection</vt:lpstr>
      <vt:lpstr>Slide 11</vt:lpstr>
    </vt:vector>
  </TitlesOfParts>
  <Company>University of Sheffield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Students’ Guide to Methodology  </dc:title>
  <dc:creator>Cathy Nutbrown</dc:creator>
  <cp:lastModifiedBy>nmarshall</cp:lastModifiedBy>
  <cp:revision>15</cp:revision>
  <dcterms:created xsi:type="dcterms:W3CDTF">2012-01-05T18:24:20Z</dcterms:created>
  <dcterms:modified xsi:type="dcterms:W3CDTF">2012-02-10T17:11:22Z</dcterms:modified>
</cp:coreProperties>
</file>