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5"/>
  </p:notesMasterIdLst>
  <p:handoutMasterIdLst>
    <p:handoutMasterId r:id="rId26"/>
  </p:handoutMasterIdLst>
  <p:sldIdLst>
    <p:sldId id="1271" r:id="rId2"/>
    <p:sldId id="1276" r:id="rId3"/>
    <p:sldId id="1277" r:id="rId4"/>
    <p:sldId id="1275" r:id="rId5"/>
    <p:sldId id="1273" r:id="rId6"/>
    <p:sldId id="1174" r:id="rId7"/>
    <p:sldId id="944" r:id="rId8"/>
    <p:sldId id="883" r:id="rId9"/>
    <p:sldId id="1274" r:id="rId10"/>
    <p:sldId id="1008" r:id="rId11"/>
    <p:sldId id="967" r:id="rId12"/>
    <p:sldId id="828" r:id="rId13"/>
    <p:sldId id="1034" r:id="rId14"/>
    <p:sldId id="1012" r:id="rId15"/>
    <p:sldId id="751" r:id="rId16"/>
    <p:sldId id="925" r:id="rId17"/>
    <p:sldId id="926" r:id="rId18"/>
    <p:sldId id="874" r:id="rId19"/>
    <p:sldId id="844" r:id="rId20"/>
    <p:sldId id="437" r:id="rId21"/>
    <p:sldId id="438" r:id="rId22"/>
    <p:sldId id="927" r:id="rId23"/>
    <p:sldId id="979" r:id="rId24"/>
  </p:sldIdLst>
  <p:sldSz cx="9144000" cy="6858000" type="screen4x3"/>
  <p:notesSz cx="6669088" cy="9928225"/>
  <p:defaultTextStyle>
    <a:defPPr>
      <a:defRPr lang="en-US"/>
    </a:defPPr>
    <a:lvl1pPr algn="l" rtl="0" eaLnBrk="0" fontAlgn="base" hangingPunct="0">
      <a:spcBef>
        <a:spcPct val="0"/>
      </a:spcBef>
      <a:spcAft>
        <a:spcPct val="0"/>
      </a:spcAft>
      <a:defRPr sz="2400" kern="1200">
        <a:solidFill>
          <a:srgbClr val="790015"/>
        </a:solidFill>
        <a:latin typeface="Times New Roman" pitchFamily="18" charset="0"/>
        <a:ea typeface="+mn-ea"/>
        <a:cs typeface="+mn-cs"/>
      </a:defRPr>
    </a:lvl1pPr>
    <a:lvl2pPr marL="457200" algn="l" rtl="0" eaLnBrk="0" fontAlgn="base" hangingPunct="0">
      <a:spcBef>
        <a:spcPct val="0"/>
      </a:spcBef>
      <a:spcAft>
        <a:spcPct val="0"/>
      </a:spcAft>
      <a:defRPr sz="2400" kern="1200">
        <a:solidFill>
          <a:srgbClr val="790015"/>
        </a:solidFill>
        <a:latin typeface="Times New Roman" pitchFamily="18" charset="0"/>
        <a:ea typeface="+mn-ea"/>
        <a:cs typeface="+mn-cs"/>
      </a:defRPr>
    </a:lvl2pPr>
    <a:lvl3pPr marL="914400" algn="l" rtl="0" eaLnBrk="0" fontAlgn="base" hangingPunct="0">
      <a:spcBef>
        <a:spcPct val="0"/>
      </a:spcBef>
      <a:spcAft>
        <a:spcPct val="0"/>
      </a:spcAft>
      <a:defRPr sz="2400" kern="1200">
        <a:solidFill>
          <a:srgbClr val="790015"/>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rgbClr val="790015"/>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rgbClr val="790015"/>
        </a:solidFill>
        <a:latin typeface="Times New Roman" pitchFamily="18" charset="0"/>
        <a:ea typeface="+mn-ea"/>
        <a:cs typeface="+mn-cs"/>
      </a:defRPr>
    </a:lvl5pPr>
    <a:lvl6pPr marL="2286000" algn="l" defTabSz="914400" rtl="0" eaLnBrk="1" latinLnBrk="0" hangingPunct="1">
      <a:defRPr sz="2400" kern="1200">
        <a:solidFill>
          <a:srgbClr val="790015"/>
        </a:solidFill>
        <a:latin typeface="Times New Roman" pitchFamily="18" charset="0"/>
        <a:ea typeface="+mn-ea"/>
        <a:cs typeface="+mn-cs"/>
      </a:defRPr>
    </a:lvl6pPr>
    <a:lvl7pPr marL="2743200" algn="l" defTabSz="914400" rtl="0" eaLnBrk="1" latinLnBrk="0" hangingPunct="1">
      <a:defRPr sz="2400" kern="1200">
        <a:solidFill>
          <a:srgbClr val="790015"/>
        </a:solidFill>
        <a:latin typeface="Times New Roman" pitchFamily="18" charset="0"/>
        <a:ea typeface="+mn-ea"/>
        <a:cs typeface="+mn-cs"/>
      </a:defRPr>
    </a:lvl7pPr>
    <a:lvl8pPr marL="3200400" algn="l" defTabSz="914400" rtl="0" eaLnBrk="1" latinLnBrk="0" hangingPunct="1">
      <a:defRPr sz="2400" kern="1200">
        <a:solidFill>
          <a:srgbClr val="790015"/>
        </a:solidFill>
        <a:latin typeface="Times New Roman" pitchFamily="18" charset="0"/>
        <a:ea typeface="+mn-ea"/>
        <a:cs typeface="+mn-cs"/>
      </a:defRPr>
    </a:lvl8pPr>
    <a:lvl9pPr marL="3657600" algn="l" defTabSz="914400" rtl="0" eaLnBrk="1" latinLnBrk="0" hangingPunct="1">
      <a:defRPr sz="2400" kern="1200">
        <a:solidFill>
          <a:srgbClr val="790015"/>
        </a:solidFill>
        <a:latin typeface="Times New Roman" pitchFamily="18"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 Ackermann" initials="Fran"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C0128"/>
    <a:srgbClr val="FF0000"/>
    <a:srgbClr val="BC3700"/>
    <a:srgbClr val="C03700"/>
    <a:srgbClr val="00FF00"/>
    <a:srgbClr val="790015"/>
    <a:srgbClr val="037C03"/>
    <a:srgbClr val="E747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p:scale>
          <a:sx n="71" d="100"/>
          <a:sy n="71" d="100"/>
        </p:scale>
        <p:origin x="-1044" y="-132"/>
      </p:cViewPr>
      <p:guideLst>
        <p:guide orient="horz" pos="2160"/>
        <p:guide pos="2880"/>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100" d="100"/>
        <a:sy n="100" d="100"/>
      </p:scale>
      <p:origin x="0" y="45564"/>
    </p:cViewPr>
  </p:sorterViewPr>
  <p:notesViewPr>
    <p:cSldViewPr>
      <p:cViewPr varScale="1">
        <p:scale>
          <a:sx n="54" d="100"/>
          <a:sy n="54" d="100"/>
        </p:scale>
        <p:origin x="-2658" y="-96"/>
      </p:cViewPr>
      <p:guideLst>
        <p:guide orient="horz" pos="3128"/>
        <p:guide pos="210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8-25T14:33:45.408" idx="2">
    <p:pos x="5269" y="237"/>
    <p:text>this doesn't have stakeholders in it</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1113"/>
            <a:ext cx="2889250" cy="463550"/>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a:defRPr sz="1100" i="1"/>
            </a:lvl1pPr>
          </a:lstStyle>
          <a:p>
            <a:pPr>
              <a:defRPr/>
            </a:pPr>
            <a:endParaRPr lang="en-US"/>
          </a:p>
        </p:txBody>
      </p:sp>
      <p:sp>
        <p:nvSpPr>
          <p:cNvPr id="3075" name="Rectangle 3"/>
          <p:cNvSpPr>
            <a:spLocks noGrp="1" noChangeArrowheads="1"/>
          </p:cNvSpPr>
          <p:nvPr>
            <p:ph type="dt" sz="quarter" idx="1"/>
          </p:nvPr>
        </p:nvSpPr>
        <p:spPr bwMode="auto">
          <a:xfrm>
            <a:off x="3779838" y="11113"/>
            <a:ext cx="2889250" cy="463550"/>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algn="r">
              <a:defRPr sz="1100" i="1"/>
            </a:lvl1pPr>
          </a:lstStyle>
          <a:p>
            <a:pPr>
              <a:defRPr/>
            </a:pPr>
            <a:endParaRPr lang="en-US"/>
          </a:p>
        </p:txBody>
      </p:sp>
      <p:sp>
        <p:nvSpPr>
          <p:cNvPr id="3076" name="Rectangle 4"/>
          <p:cNvSpPr>
            <a:spLocks noGrp="1" noChangeArrowheads="1"/>
          </p:cNvSpPr>
          <p:nvPr>
            <p:ph type="ftr" sz="quarter" idx="2"/>
          </p:nvPr>
        </p:nvSpPr>
        <p:spPr bwMode="auto">
          <a:xfrm>
            <a:off x="0" y="9453563"/>
            <a:ext cx="2889250" cy="463550"/>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a:defRPr sz="1100" i="1"/>
            </a:lvl1pPr>
          </a:lstStyle>
          <a:p>
            <a:pPr>
              <a:defRPr/>
            </a:pPr>
            <a:endParaRPr lang="en-US"/>
          </a:p>
        </p:txBody>
      </p:sp>
      <p:sp>
        <p:nvSpPr>
          <p:cNvPr id="3077" name="Rectangle 5"/>
          <p:cNvSpPr>
            <a:spLocks noGrp="1" noChangeArrowheads="1"/>
          </p:cNvSpPr>
          <p:nvPr>
            <p:ph type="sldNum" sz="quarter" idx="3"/>
          </p:nvPr>
        </p:nvSpPr>
        <p:spPr bwMode="auto">
          <a:xfrm>
            <a:off x="3779838" y="9453563"/>
            <a:ext cx="2889250" cy="463550"/>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algn="r">
              <a:defRPr sz="1100" i="1"/>
            </a:lvl1pPr>
          </a:lstStyle>
          <a:p>
            <a:pPr>
              <a:defRPr/>
            </a:pPr>
            <a:fld id="{4E81F360-106B-4084-9F3A-3C542215F643}" type="slidenum">
              <a:rPr lang="en-US"/>
              <a:pPr>
                <a:defRPr/>
              </a:pPr>
              <a:t>‹#›</a:t>
            </a:fld>
            <a:endParaRPr lang="en-US"/>
          </a:p>
        </p:txBody>
      </p:sp>
      <p:sp>
        <p:nvSpPr>
          <p:cNvPr id="3078" name="Rectangle 6"/>
          <p:cNvSpPr>
            <a:spLocks noChangeArrowheads="1"/>
          </p:cNvSpPr>
          <p:nvPr/>
        </p:nvSpPr>
        <p:spPr bwMode="auto">
          <a:xfrm>
            <a:off x="725488" y="9282113"/>
            <a:ext cx="5568950" cy="466725"/>
          </a:xfrm>
          <a:prstGeom prst="rect">
            <a:avLst/>
          </a:prstGeom>
          <a:noFill/>
          <a:ln w="9525">
            <a:noFill/>
            <a:miter lim="800000"/>
            <a:headEnd/>
            <a:tailEnd/>
          </a:ln>
          <a:effectLst/>
        </p:spPr>
        <p:txBody>
          <a:bodyPr wrap="none" lIns="96171" tIns="48087" rIns="96171" bIns="48087">
            <a:spAutoFit/>
          </a:bodyPr>
          <a:lstStyle/>
          <a:p>
            <a:pPr>
              <a:defRPr/>
            </a:pPr>
            <a:r>
              <a:rPr lang="en-US" i="1">
                <a:solidFill>
                  <a:schemeClr val="tx1"/>
                </a:solidFill>
                <a:effectLst>
                  <a:outerShdw blurRad="38100" dist="38100" dir="2700000" algn="tl">
                    <a:srgbClr val="C0C0C0"/>
                  </a:outerShdw>
                </a:effectLst>
                <a:latin typeface="Arial" pitchFamily="34" charset="0"/>
              </a:rPr>
              <a:t>Strathclyde Business School - Glasgow</a:t>
            </a:r>
          </a:p>
        </p:txBody>
      </p:sp>
    </p:spTree>
    <p:extLst>
      <p:ext uri="{BB962C8B-B14F-4D97-AF65-F5344CB8AC3E}">
        <p14:creationId xmlns:p14="http://schemas.microsoft.com/office/powerpoint/2010/main" xmlns="" val="4244704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1113"/>
            <a:ext cx="2889250" cy="463550"/>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a:defRPr sz="1100" i="1">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3779838" y="11113"/>
            <a:ext cx="2889250" cy="463550"/>
          </a:xfrm>
          <a:prstGeom prst="rect">
            <a:avLst/>
          </a:prstGeom>
          <a:noFill/>
          <a:ln w="9525">
            <a:noFill/>
            <a:miter lim="800000"/>
            <a:headEnd/>
            <a:tailEnd/>
          </a:ln>
          <a:effectLst/>
        </p:spPr>
        <p:txBody>
          <a:bodyPr vert="horz" wrap="square" lIns="19897" tIns="0" rIns="19897" bIns="0" numCol="1" anchor="t" anchorCtr="0" compatLnSpc="1">
            <a:prstTxWarp prst="textNoShape">
              <a:avLst/>
            </a:prstTxWarp>
          </a:bodyPr>
          <a:lstStyle>
            <a:lvl1pPr algn="r">
              <a:defRPr sz="1100" i="1">
                <a:solidFill>
                  <a:schemeClr val="tx1"/>
                </a:solidFill>
              </a:defRPr>
            </a:lvl1pPr>
          </a:lstStyle>
          <a:p>
            <a:pPr>
              <a:defRPr/>
            </a:pPr>
            <a:endParaRPr lang="en-US"/>
          </a:p>
        </p:txBody>
      </p:sp>
      <p:sp>
        <p:nvSpPr>
          <p:cNvPr id="2052" name="Rectangle 4"/>
          <p:cNvSpPr>
            <a:spLocks noGrp="1" noChangeArrowheads="1"/>
          </p:cNvSpPr>
          <p:nvPr>
            <p:ph type="ftr" sz="quarter" idx="4"/>
          </p:nvPr>
        </p:nvSpPr>
        <p:spPr bwMode="auto">
          <a:xfrm>
            <a:off x="0" y="9453563"/>
            <a:ext cx="2889250" cy="463550"/>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a:defRPr sz="1100" i="1">
                <a:solidFill>
                  <a:schemeClr val="tx1"/>
                </a:solidFill>
              </a:defRPr>
            </a:lvl1pPr>
          </a:lstStyle>
          <a:p>
            <a:pPr>
              <a:defRPr/>
            </a:pPr>
            <a:endParaRPr lang="en-US"/>
          </a:p>
        </p:txBody>
      </p:sp>
      <p:sp>
        <p:nvSpPr>
          <p:cNvPr id="2053" name="Rectangle 5"/>
          <p:cNvSpPr>
            <a:spLocks noGrp="1" noChangeArrowheads="1"/>
          </p:cNvSpPr>
          <p:nvPr>
            <p:ph type="sldNum" sz="quarter" idx="5"/>
          </p:nvPr>
        </p:nvSpPr>
        <p:spPr bwMode="auto">
          <a:xfrm>
            <a:off x="3779838" y="9453563"/>
            <a:ext cx="2889250" cy="463550"/>
          </a:xfrm>
          <a:prstGeom prst="rect">
            <a:avLst/>
          </a:prstGeom>
          <a:noFill/>
          <a:ln w="9525">
            <a:noFill/>
            <a:miter lim="800000"/>
            <a:headEnd/>
            <a:tailEnd/>
          </a:ln>
          <a:effectLst/>
        </p:spPr>
        <p:txBody>
          <a:bodyPr vert="horz" wrap="square" lIns="19897" tIns="0" rIns="19897" bIns="0" numCol="1" anchor="b" anchorCtr="0" compatLnSpc="1">
            <a:prstTxWarp prst="textNoShape">
              <a:avLst/>
            </a:prstTxWarp>
          </a:bodyPr>
          <a:lstStyle>
            <a:lvl1pPr algn="r">
              <a:defRPr sz="1100" i="1">
                <a:solidFill>
                  <a:schemeClr val="tx1"/>
                </a:solidFill>
              </a:defRPr>
            </a:lvl1pPr>
          </a:lstStyle>
          <a:p>
            <a:pPr>
              <a:defRPr/>
            </a:pPr>
            <a:fld id="{38DF26EC-0340-45E2-9980-6C8118C2229B}" type="slidenum">
              <a:rPr lang="en-US"/>
              <a:pPr>
                <a:defRPr/>
              </a:pPr>
              <a:t>‹#›</a:t>
            </a:fld>
            <a:endParaRPr lang="en-US"/>
          </a:p>
        </p:txBody>
      </p:sp>
      <p:sp>
        <p:nvSpPr>
          <p:cNvPr id="2054" name="Rectangle 6"/>
          <p:cNvSpPr>
            <a:spLocks noChangeArrowheads="1"/>
          </p:cNvSpPr>
          <p:nvPr/>
        </p:nvSpPr>
        <p:spPr bwMode="auto">
          <a:xfrm>
            <a:off x="4060825" y="9577388"/>
            <a:ext cx="2744788" cy="296862"/>
          </a:xfrm>
          <a:prstGeom prst="rect">
            <a:avLst/>
          </a:prstGeom>
          <a:noFill/>
          <a:ln w="9525">
            <a:noFill/>
            <a:miter lim="800000"/>
            <a:headEnd/>
            <a:tailEnd/>
          </a:ln>
          <a:effectLst/>
        </p:spPr>
        <p:txBody>
          <a:bodyPr wrap="none" lIns="96171" tIns="48087" rIns="96171" bIns="48087">
            <a:spAutoFit/>
          </a:bodyPr>
          <a:lstStyle/>
          <a:p>
            <a:pPr>
              <a:defRPr/>
            </a:pPr>
            <a:r>
              <a:rPr lang="en-US" sz="1300" i="1" dirty="0">
                <a:solidFill>
                  <a:schemeClr val="tx2"/>
                </a:solidFill>
                <a:effectLst>
                  <a:outerShdw blurRad="38100" dist="38100" dir="2700000" algn="tl">
                    <a:srgbClr val="C0C0C0"/>
                  </a:outerShdw>
                </a:effectLst>
              </a:rPr>
              <a:t>Strathclyde Business School, Glasgow</a:t>
            </a:r>
          </a:p>
        </p:txBody>
      </p:sp>
    </p:spTree>
    <p:extLst>
      <p:ext uri="{BB962C8B-B14F-4D97-AF65-F5344CB8AC3E}">
        <p14:creationId xmlns:p14="http://schemas.microsoft.com/office/powerpoint/2010/main" xmlns="" val="36476277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5"/>
          <p:cNvSpPr>
            <a:spLocks noGrp="1" noChangeArrowheads="1"/>
          </p:cNvSpPr>
          <p:nvPr>
            <p:ph type="sldNum" sz="quarter" idx="5"/>
          </p:nvPr>
        </p:nvSpPr>
        <p:spPr>
          <a:noFill/>
        </p:spPr>
        <p:txBody>
          <a:bodyPr/>
          <a:lstStyle/>
          <a:p>
            <a:fld id="{E7A6577B-3E9D-4F5A-ACB5-EFEF3A5C3D78}" type="slidenum">
              <a:rPr lang="en-US" smtClean="0"/>
              <a:pPr/>
              <a:t>1</a:t>
            </a:fld>
            <a:endParaRPr lang="en-US" smtClean="0"/>
          </a:p>
        </p:txBody>
      </p:sp>
      <p:sp>
        <p:nvSpPr>
          <p:cNvPr id="344067" name="Rectangle 2"/>
          <p:cNvSpPr>
            <a:spLocks noGrp="1" noRot="1" noChangeAspect="1" noChangeArrowheads="1" noTextEdit="1"/>
          </p:cNvSpPr>
          <p:nvPr>
            <p:ph type="sldImg"/>
          </p:nvPr>
        </p:nvSpPr>
        <p:spPr bwMode="auto">
          <a:xfrm>
            <a:off x="854075" y="744538"/>
            <a:ext cx="4960938" cy="3722687"/>
          </a:xfrm>
          <a:prstGeom prst="rect">
            <a:avLst/>
          </a:prstGeom>
          <a:solidFill>
            <a:srgbClr val="FFFFFF"/>
          </a:solidFill>
          <a:ln>
            <a:solidFill>
              <a:srgbClr val="000000"/>
            </a:solidFill>
            <a:miter lim="800000"/>
            <a:headEnd/>
            <a:tailEnd/>
          </a:ln>
        </p:spPr>
      </p:sp>
      <p:sp>
        <p:nvSpPr>
          <p:cNvPr id="344068" name="Rectangle 3"/>
          <p:cNvSpPr>
            <a:spLocks noGrp="1" noChangeArrowheads="1"/>
          </p:cNvSpPr>
          <p:nvPr>
            <p:ph type="body" idx="1"/>
          </p:nvPr>
        </p:nvSpPr>
        <p:spPr bwMode="auto">
          <a:xfrm>
            <a:off x="666750" y="4714875"/>
            <a:ext cx="5335588" cy="4468813"/>
          </a:xfrm>
          <a:prstGeom prst="rect">
            <a:avLst/>
          </a:prstGeom>
          <a:solidFill>
            <a:srgbClr val="FFFFFF"/>
          </a:solidFill>
          <a:ln>
            <a:solidFill>
              <a:srgbClr val="000000"/>
            </a:solidFill>
            <a:miter lim="800000"/>
            <a:headEnd/>
            <a:tailEnd/>
          </a:ln>
        </p:spPr>
        <p:txBody>
          <a:bodyPr lIns="95507" tIns="47754" rIns="95507" bIns="47754"/>
          <a:lstStyle/>
          <a:p>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5"/>
          <p:cNvSpPr>
            <a:spLocks noGrp="1" noChangeArrowheads="1"/>
          </p:cNvSpPr>
          <p:nvPr>
            <p:ph type="sldNum" sz="quarter" idx="5"/>
          </p:nvPr>
        </p:nvSpPr>
        <p:spPr>
          <a:noFill/>
        </p:spPr>
        <p:txBody>
          <a:bodyPr/>
          <a:lstStyle/>
          <a:p>
            <a:fld id="{18D0CEA9-1525-4626-8179-E10204F44DF0}" type="slidenum">
              <a:rPr lang="en-US" smtClean="0"/>
              <a:pPr/>
              <a:t>15</a:t>
            </a:fld>
            <a:endParaRPr lang="en-US" smtClean="0"/>
          </a:p>
        </p:txBody>
      </p:sp>
      <p:sp>
        <p:nvSpPr>
          <p:cNvPr id="513027"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513028"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5"/>
          <p:cNvSpPr>
            <a:spLocks noGrp="1" noChangeArrowheads="1"/>
          </p:cNvSpPr>
          <p:nvPr>
            <p:ph type="sldNum" sz="quarter" idx="5"/>
          </p:nvPr>
        </p:nvSpPr>
        <p:spPr>
          <a:noFill/>
        </p:spPr>
        <p:txBody>
          <a:bodyPr/>
          <a:lstStyle/>
          <a:p>
            <a:fld id="{0294A211-FD3B-4111-98A3-F0C19EBE4B2C}" type="slidenum">
              <a:rPr lang="en-US" smtClean="0"/>
              <a:pPr/>
              <a:t>16</a:t>
            </a:fld>
            <a:endParaRPr lang="en-US" smtClean="0"/>
          </a:p>
        </p:txBody>
      </p:sp>
      <p:sp>
        <p:nvSpPr>
          <p:cNvPr id="515075"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515076"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5"/>
          <p:cNvSpPr>
            <a:spLocks noGrp="1" noChangeArrowheads="1"/>
          </p:cNvSpPr>
          <p:nvPr>
            <p:ph type="sldNum" sz="quarter" idx="5"/>
          </p:nvPr>
        </p:nvSpPr>
        <p:spPr>
          <a:noFill/>
        </p:spPr>
        <p:txBody>
          <a:bodyPr/>
          <a:lstStyle/>
          <a:p>
            <a:fld id="{D5FAB4E3-3A8D-412D-ABDA-370594F11E01}" type="slidenum">
              <a:rPr lang="en-US" smtClean="0"/>
              <a:pPr/>
              <a:t>17</a:t>
            </a:fld>
            <a:endParaRPr lang="en-US" smtClean="0"/>
          </a:p>
        </p:txBody>
      </p:sp>
      <p:sp>
        <p:nvSpPr>
          <p:cNvPr id="525315"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525316"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5"/>
          <p:cNvSpPr>
            <a:spLocks noGrp="1" noChangeArrowheads="1"/>
          </p:cNvSpPr>
          <p:nvPr>
            <p:ph type="sldNum" sz="quarter" idx="5"/>
          </p:nvPr>
        </p:nvSpPr>
        <p:spPr>
          <a:noFill/>
        </p:spPr>
        <p:txBody>
          <a:bodyPr/>
          <a:lstStyle/>
          <a:p>
            <a:fld id="{A203E08D-4D2A-4C0F-BFCD-B15EEF81DF1A}" type="slidenum">
              <a:rPr lang="en-US" smtClean="0"/>
              <a:pPr/>
              <a:t>18</a:t>
            </a:fld>
            <a:endParaRPr lang="en-US" smtClean="0"/>
          </a:p>
        </p:txBody>
      </p:sp>
      <p:sp>
        <p:nvSpPr>
          <p:cNvPr id="546819"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546820"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5"/>
          <p:cNvSpPr>
            <a:spLocks noGrp="1" noChangeArrowheads="1"/>
          </p:cNvSpPr>
          <p:nvPr>
            <p:ph type="sldNum" sz="quarter" idx="5"/>
          </p:nvPr>
        </p:nvSpPr>
        <p:spPr>
          <a:noFill/>
        </p:spPr>
        <p:txBody>
          <a:bodyPr/>
          <a:lstStyle/>
          <a:p>
            <a:fld id="{F2E3838A-B330-4601-88AC-3259D244B42F}" type="slidenum">
              <a:rPr lang="en-US" smtClean="0"/>
              <a:pPr/>
              <a:t>19</a:t>
            </a:fld>
            <a:endParaRPr lang="en-US" smtClean="0"/>
          </a:p>
        </p:txBody>
      </p:sp>
      <p:sp>
        <p:nvSpPr>
          <p:cNvPr id="551939"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551940"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5"/>
          <p:cNvSpPr>
            <a:spLocks noGrp="1" noChangeArrowheads="1"/>
          </p:cNvSpPr>
          <p:nvPr>
            <p:ph type="sldNum" sz="quarter" idx="5"/>
          </p:nvPr>
        </p:nvSpPr>
        <p:spPr>
          <a:noFill/>
        </p:spPr>
        <p:txBody>
          <a:bodyPr/>
          <a:lstStyle/>
          <a:p>
            <a:fld id="{B7B1C258-8DD5-44CF-A475-4DDF106F0514}" type="slidenum">
              <a:rPr lang="en-US" smtClean="0"/>
              <a:pPr/>
              <a:t>20</a:t>
            </a:fld>
            <a:endParaRPr lang="en-US" smtClean="0"/>
          </a:p>
        </p:txBody>
      </p:sp>
      <p:sp>
        <p:nvSpPr>
          <p:cNvPr id="553987"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553988"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5010" name="Rectangle 5"/>
          <p:cNvSpPr>
            <a:spLocks noGrp="1" noChangeArrowheads="1"/>
          </p:cNvSpPr>
          <p:nvPr>
            <p:ph type="sldNum" sz="quarter" idx="5"/>
          </p:nvPr>
        </p:nvSpPr>
        <p:spPr>
          <a:noFill/>
        </p:spPr>
        <p:txBody>
          <a:bodyPr/>
          <a:lstStyle/>
          <a:p>
            <a:fld id="{EFDCEF6B-5F0C-4FF1-88F9-67DFE648E5E6}" type="slidenum">
              <a:rPr lang="en-US" smtClean="0"/>
              <a:pPr/>
              <a:t>21</a:t>
            </a:fld>
            <a:endParaRPr lang="en-US" smtClean="0"/>
          </a:p>
        </p:txBody>
      </p:sp>
      <p:sp>
        <p:nvSpPr>
          <p:cNvPr id="555011"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555012"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6274" name="Rectangle 5"/>
          <p:cNvSpPr>
            <a:spLocks noGrp="1" noChangeArrowheads="1"/>
          </p:cNvSpPr>
          <p:nvPr>
            <p:ph type="sldNum" sz="quarter" idx="5"/>
          </p:nvPr>
        </p:nvSpPr>
        <p:spPr>
          <a:noFill/>
        </p:spPr>
        <p:txBody>
          <a:bodyPr/>
          <a:lstStyle/>
          <a:p>
            <a:fld id="{92301DA1-CB51-48A8-86D2-1A821714D050}" type="slidenum">
              <a:rPr lang="en-US" smtClean="0"/>
              <a:pPr/>
              <a:t>22</a:t>
            </a:fld>
            <a:endParaRPr lang="en-US" smtClean="0"/>
          </a:p>
        </p:txBody>
      </p:sp>
      <p:sp>
        <p:nvSpPr>
          <p:cNvPr id="566275"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566276"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5"/>
          <p:cNvSpPr>
            <a:spLocks noGrp="1" noChangeArrowheads="1"/>
          </p:cNvSpPr>
          <p:nvPr>
            <p:ph type="sldNum" sz="quarter" idx="5"/>
          </p:nvPr>
        </p:nvSpPr>
        <p:spPr>
          <a:noFill/>
        </p:spPr>
        <p:txBody>
          <a:bodyPr/>
          <a:lstStyle/>
          <a:p>
            <a:fld id="{E42B08EC-D59B-40A6-BA2A-43D04EC24B3A}" type="slidenum">
              <a:rPr lang="en-US" smtClean="0"/>
              <a:pPr/>
              <a:t>3</a:t>
            </a:fld>
            <a:endParaRPr lang="en-US" smtClean="0"/>
          </a:p>
        </p:txBody>
      </p:sp>
      <p:sp>
        <p:nvSpPr>
          <p:cNvPr id="350211"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350212"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5"/>
          <p:cNvSpPr>
            <a:spLocks noGrp="1" noChangeArrowheads="1"/>
          </p:cNvSpPr>
          <p:nvPr>
            <p:ph type="sldNum" sz="quarter" idx="5"/>
          </p:nvPr>
        </p:nvSpPr>
        <p:spPr>
          <a:noFill/>
        </p:spPr>
        <p:txBody>
          <a:bodyPr/>
          <a:lstStyle/>
          <a:p>
            <a:fld id="{13F51BA8-D616-482D-9B0F-C56A9C9161C3}" type="slidenum">
              <a:rPr lang="en-US" smtClean="0"/>
              <a:pPr/>
              <a:t>4</a:t>
            </a:fld>
            <a:endParaRPr lang="en-US" smtClean="0"/>
          </a:p>
        </p:txBody>
      </p:sp>
      <p:sp>
        <p:nvSpPr>
          <p:cNvPr id="405507"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405508"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5"/>
          <p:cNvSpPr>
            <a:spLocks noGrp="1" noChangeArrowheads="1"/>
          </p:cNvSpPr>
          <p:nvPr>
            <p:ph type="sldNum" sz="quarter" idx="5"/>
          </p:nvPr>
        </p:nvSpPr>
        <p:spPr>
          <a:noFill/>
        </p:spPr>
        <p:txBody>
          <a:bodyPr/>
          <a:lstStyle/>
          <a:p>
            <a:fld id="{D2C76EE6-ADA8-48BE-89BB-4E3AA1A588C8}" type="slidenum">
              <a:rPr lang="en-US" smtClean="0"/>
              <a:pPr/>
              <a:t>7</a:t>
            </a:fld>
            <a:endParaRPr lang="en-US" smtClean="0"/>
          </a:p>
        </p:txBody>
      </p:sp>
      <p:sp>
        <p:nvSpPr>
          <p:cNvPr id="491523" name="Rectangle 2"/>
          <p:cNvSpPr>
            <a:spLocks noGrp="1" noRot="1" noChangeAspect="1" noChangeArrowheads="1" noTextEdit="1"/>
          </p:cNvSpPr>
          <p:nvPr>
            <p:ph type="sldImg"/>
          </p:nvPr>
        </p:nvSpPr>
        <p:spPr bwMode="auto">
          <a:xfrm>
            <a:off x="854075" y="744538"/>
            <a:ext cx="4960938" cy="3722687"/>
          </a:xfrm>
          <a:prstGeom prst="rect">
            <a:avLst/>
          </a:prstGeom>
          <a:solidFill>
            <a:srgbClr val="FFFFFF"/>
          </a:solidFill>
          <a:ln>
            <a:solidFill>
              <a:srgbClr val="000000"/>
            </a:solidFill>
            <a:miter lim="800000"/>
            <a:headEnd/>
            <a:tailEnd/>
          </a:ln>
        </p:spPr>
      </p:sp>
      <p:sp>
        <p:nvSpPr>
          <p:cNvPr id="491524" name="Rectangle 3"/>
          <p:cNvSpPr>
            <a:spLocks noGrp="1" noChangeArrowheads="1"/>
          </p:cNvSpPr>
          <p:nvPr>
            <p:ph type="body" idx="1"/>
          </p:nvPr>
        </p:nvSpPr>
        <p:spPr bwMode="auto">
          <a:xfrm>
            <a:off x="666750" y="4714875"/>
            <a:ext cx="5335588" cy="4468813"/>
          </a:xfrm>
          <a:prstGeom prst="rect">
            <a:avLst/>
          </a:prstGeom>
          <a:solidFill>
            <a:srgbClr val="FFFFFF"/>
          </a:solidFill>
          <a:ln>
            <a:solidFill>
              <a:srgbClr val="000000"/>
            </a:solidFill>
            <a:miter lim="800000"/>
            <a:headEnd/>
            <a:tailEnd/>
          </a:ln>
        </p:spPr>
        <p:txBody>
          <a:bodyPr lIns="95507" tIns="47754" rIns="95507" bIns="47754"/>
          <a:lstStyle/>
          <a:p>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5"/>
          <p:cNvSpPr>
            <a:spLocks noGrp="1" noChangeArrowheads="1"/>
          </p:cNvSpPr>
          <p:nvPr>
            <p:ph type="sldNum" sz="quarter" idx="5"/>
          </p:nvPr>
        </p:nvSpPr>
        <p:spPr>
          <a:noFill/>
        </p:spPr>
        <p:txBody>
          <a:bodyPr/>
          <a:lstStyle/>
          <a:p>
            <a:fld id="{A5B5AD59-5C7A-4BFE-95BA-278E434D478A}" type="slidenum">
              <a:rPr lang="en-US" smtClean="0"/>
              <a:pPr/>
              <a:t>8</a:t>
            </a:fld>
            <a:endParaRPr lang="en-US" smtClean="0"/>
          </a:p>
        </p:txBody>
      </p:sp>
      <p:sp>
        <p:nvSpPr>
          <p:cNvPr id="493571"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493572"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5"/>
          <p:cNvSpPr>
            <a:spLocks noGrp="1" noChangeArrowheads="1"/>
          </p:cNvSpPr>
          <p:nvPr>
            <p:ph type="sldNum" sz="quarter" idx="5"/>
          </p:nvPr>
        </p:nvSpPr>
        <p:spPr>
          <a:noFill/>
        </p:spPr>
        <p:txBody>
          <a:bodyPr/>
          <a:lstStyle/>
          <a:p>
            <a:fld id="{A5B5AD59-5C7A-4BFE-95BA-278E434D478A}" type="slidenum">
              <a:rPr lang="en-US" smtClean="0"/>
              <a:pPr/>
              <a:t>9</a:t>
            </a:fld>
            <a:endParaRPr lang="en-US" smtClean="0"/>
          </a:p>
        </p:txBody>
      </p:sp>
      <p:sp>
        <p:nvSpPr>
          <p:cNvPr id="493571"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493572"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5"/>
          <p:cNvSpPr>
            <a:spLocks noGrp="1" noChangeArrowheads="1"/>
          </p:cNvSpPr>
          <p:nvPr>
            <p:ph type="sldNum" sz="quarter" idx="5"/>
          </p:nvPr>
        </p:nvSpPr>
        <p:spPr>
          <a:noFill/>
        </p:spPr>
        <p:txBody>
          <a:bodyPr/>
          <a:lstStyle/>
          <a:p>
            <a:fld id="{4417DF3E-BCC7-4EC1-8CB1-994F94205507}" type="slidenum">
              <a:rPr lang="en-US" smtClean="0"/>
              <a:pPr/>
              <a:t>10</a:t>
            </a:fld>
            <a:endParaRPr lang="en-US" smtClean="0"/>
          </a:p>
        </p:txBody>
      </p:sp>
      <p:sp>
        <p:nvSpPr>
          <p:cNvPr id="496643" name="Rectangle 2"/>
          <p:cNvSpPr>
            <a:spLocks noGrp="1" noRot="1" noChangeAspect="1" noChangeArrowheads="1" noTextEdit="1"/>
          </p:cNvSpPr>
          <p:nvPr>
            <p:ph type="sldImg"/>
          </p:nvPr>
        </p:nvSpPr>
        <p:spPr bwMode="auto">
          <a:xfrm>
            <a:off x="854075" y="744538"/>
            <a:ext cx="4960938" cy="3722687"/>
          </a:xfrm>
          <a:prstGeom prst="rect">
            <a:avLst/>
          </a:prstGeom>
          <a:solidFill>
            <a:srgbClr val="FFFFFF"/>
          </a:solidFill>
          <a:ln>
            <a:solidFill>
              <a:srgbClr val="000000"/>
            </a:solidFill>
            <a:miter lim="800000"/>
            <a:headEnd/>
            <a:tailEnd/>
          </a:ln>
        </p:spPr>
      </p:sp>
      <p:sp>
        <p:nvSpPr>
          <p:cNvPr id="496644" name="Rectangle 3"/>
          <p:cNvSpPr>
            <a:spLocks noGrp="1" noChangeArrowheads="1"/>
          </p:cNvSpPr>
          <p:nvPr>
            <p:ph type="body" idx="1"/>
          </p:nvPr>
        </p:nvSpPr>
        <p:spPr bwMode="auto">
          <a:xfrm>
            <a:off x="666750" y="4714875"/>
            <a:ext cx="5335588" cy="4468813"/>
          </a:xfrm>
          <a:prstGeom prst="rect">
            <a:avLst/>
          </a:prstGeom>
          <a:solidFill>
            <a:srgbClr val="FFFFFF"/>
          </a:solidFill>
          <a:ln>
            <a:solidFill>
              <a:srgbClr val="000000"/>
            </a:solidFill>
            <a:miter lim="800000"/>
            <a:headEnd/>
            <a:tailEnd/>
          </a:ln>
        </p:spPr>
        <p:txBody>
          <a:bodyPr lIns="95507" tIns="47754" rIns="95507" bIns="47754"/>
          <a:lstStyle/>
          <a:p>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5"/>
          <p:cNvSpPr>
            <a:spLocks noGrp="1" noChangeArrowheads="1"/>
          </p:cNvSpPr>
          <p:nvPr>
            <p:ph type="sldNum" sz="quarter" idx="5"/>
          </p:nvPr>
        </p:nvSpPr>
        <p:spPr>
          <a:noFill/>
        </p:spPr>
        <p:txBody>
          <a:bodyPr/>
          <a:lstStyle/>
          <a:p>
            <a:fld id="{FD5A6B03-65D5-4356-9719-A63BE7C9564F}" type="slidenum">
              <a:rPr lang="en-US" smtClean="0"/>
              <a:pPr/>
              <a:t>11</a:t>
            </a:fld>
            <a:endParaRPr lang="en-US" smtClean="0"/>
          </a:p>
        </p:txBody>
      </p:sp>
      <p:sp>
        <p:nvSpPr>
          <p:cNvPr id="499715" name="Rectangle 2"/>
          <p:cNvSpPr>
            <a:spLocks noGrp="1" noRot="1" noChangeAspect="1" noChangeArrowheads="1" noTextEdit="1"/>
          </p:cNvSpPr>
          <p:nvPr>
            <p:ph type="sldImg"/>
          </p:nvPr>
        </p:nvSpPr>
        <p:spPr bwMode="auto">
          <a:xfrm>
            <a:off x="854075" y="744538"/>
            <a:ext cx="4960938" cy="3722687"/>
          </a:xfrm>
          <a:prstGeom prst="rect">
            <a:avLst/>
          </a:prstGeom>
          <a:solidFill>
            <a:srgbClr val="FFFFFF"/>
          </a:solidFill>
          <a:ln>
            <a:solidFill>
              <a:srgbClr val="000000"/>
            </a:solidFill>
            <a:miter lim="800000"/>
            <a:headEnd/>
            <a:tailEnd/>
          </a:ln>
        </p:spPr>
      </p:sp>
      <p:sp>
        <p:nvSpPr>
          <p:cNvPr id="499716" name="Rectangle 3"/>
          <p:cNvSpPr>
            <a:spLocks noGrp="1" noChangeArrowheads="1"/>
          </p:cNvSpPr>
          <p:nvPr>
            <p:ph type="body" idx="1"/>
          </p:nvPr>
        </p:nvSpPr>
        <p:spPr bwMode="auto">
          <a:xfrm>
            <a:off x="666750" y="4714875"/>
            <a:ext cx="5335588" cy="4468813"/>
          </a:xfrm>
          <a:prstGeom prst="rect">
            <a:avLst/>
          </a:prstGeom>
          <a:solidFill>
            <a:srgbClr val="FFFFFF"/>
          </a:solidFill>
          <a:ln>
            <a:solidFill>
              <a:srgbClr val="000000"/>
            </a:solidFill>
            <a:miter lim="800000"/>
            <a:headEnd/>
            <a:tailEnd/>
          </a:ln>
        </p:spPr>
        <p:txBody>
          <a:bodyPr lIns="95507" tIns="47754" rIns="95507" bIns="47754"/>
          <a:lstStyle/>
          <a:p>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5"/>
          <p:cNvSpPr>
            <a:spLocks noGrp="1" noChangeArrowheads="1"/>
          </p:cNvSpPr>
          <p:nvPr>
            <p:ph type="sldNum" sz="quarter" idx="5"/>
          </p:nvPr>
        </p:nvSpPr>
        <p:spPr>
          <a:noFill/>
        </p:spPr>
        <p:txBody>
          <a:bodyPr/>
          <a:lstStyle/>
          <a:p>
            <a:fld id="{96BA7AB0-109A-4AD6-B1CF-6E557A944F7C}" type="slidenum">
              <a:rPr lang="en-US" smtClean="0"/>
              <a:pPr/>
              <a:t>12</a:t>
            </a:fld>
            <a:endParaRPr lang="en-US" smtClean="0"/>
          </a:p>
        </p:txBody>
      </p:sp>
      <p:sp>
        <p:nvSpPr>
          <p:cNvPr id="505859" name="Rectangle 2"/>
          <p:cNvSpPr>
            <a:spLocks noGrp="1" noRot="1" noChangeAspect="1" noChangeArrowheads="1" noTextEdit="1"/>
          </p:cNvSpPr>
          <p:nvPr>
            <p:ph type="sldImg"/>
          </p:nvPr>
        </p:nvSpPr>
        <p:spPr bwMode="auto">
          <a:xfrm>
            <a:off x="854075" y="744538"/>
            <a:ext cx="4960938" cy="3722687"/>
          </a:xfrm>
          <a:prstGeom prst="rect">
            <a:avLst/>
          </a:prstGeom>
          <a:noFill/>
          <a:ln>
            <a:solidFill>
              <a:srgbClr val="000000"/>
            </a:solidFill>
            <a:miter lim="800000"/>
            <a:headEnd/>
            <a:tailEnd/>
          </a:ln>
        </p:spPr>
      </p:sp>
      <p:sp>
        <p:nvSpPr>
          <p:cNvPr id="505860" name="Rectangle 3"/>
          <p:cNvSpPr>
            <a:spLocks noGrp="1" noChangeArrowheads="1"/>
          </p:cNvSpPr>
          <p:nvPr>
            <p:ph type="body" idx="1"/>
          </p:nvPr>
        </p:nvSpPr>
        <p:spPr bwMode="auto">
          <a:xfrm>
            <a:off x="666750" y="4714875"/>
            <a:ext cx="5335588" cy="4468813"/>
          </a:xfrm>
          <a:prstGeom prst="rect">
            <a:avLst/>
          </a:prstGeom>
          <a:noFill/>
          <a:ln>
            <a:miter lim="800000"/>
            <a:headEnd/>
            <a:tailEnd/>
          </a:ln>
        </p:spPr>
        <p:txBody>
          <a:bodyPr lIns="95507" tIns="47754" rIns="95507" bIns="47754"/>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C008EAFB-C690-49A0-A375-242BFC914F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8813AE73-4F51-4EA6-AA4D-0415513832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34950"/>
            <a:ext cx="1943100" cy="57848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234950"/>
            <a:ext cx="5676900" cy="5784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3EA2BBD9-B25E-4714-9257-6555F1994EE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1D13D98B-180D-4943-9A4C-A76234979A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1C5E02BE-422A-49F1-91E3-F03120FFB0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620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24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668B6E2A-4024-4472-99CC-9014F770BD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endParaRPr lang="en-US"/>
          </a:p>
        </p:txBody>
      </p:sp>
      <p:sp>
        <p:nvSpPr>
          <p:cNvPr id="9" name="Rectangle 4"/>
          <p:cNvSpPr>
            <a:spLocks noGrp="1" noChangeArrowheads="1"/>
          </p:cNvSpPr>
          <p:nvPr>
            <p:ph type="sldNum" sz="quarter" idx="12"/>
          </p:nvPr>
        </p:nvSpPr>
        <p:spPr>
          <a:ln/>
        </p:spPr>
        <p:txBody>
          <a:bodyPr/>
          <a:lstStyle>
            <a:lvl1pPr>
              <a:defRPr/>
            </a:lvl1pPr>
          </a:lstStyle>
          <a:p>
            <a:pPr>
              <a:defRPr/>
            </a:pPr>
            <a:fld id="{75B24D62-92A5-424E-B766-318BCB6BA0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endParaRPr lang="en-US"/>
          </a:p>
        </p:txBody>
      </p:sp>
      <p:sp>
        <p:nvSpPr>
          <p:cNvPr id="5" name="Rectangle 4"/>
          <p:cNvSpPr>
            <a:spLocks noGrp="1" noChangeArrowheads="1"/>
          </p:cNvSpPr>
          <p:nvPr>
            <p:ph type="sldNum" sz="quarter" idx="12"/>
          </p:nvPr>
        </p:nvSpPr>
        <p:spPr>
          <a:ln/>
        </p:spPr>
        <p:txBody>
          <a:bodyPr/>
          <a:lstStyle>
            <a:lvl1pPr>
              <a:defRPr/>
            </a:lvl1pPr>
          </a:lstStyle>
          <a:p>
            <a:pPr>
              <a:defRPr/>
            </a:pPr>
            <a:fld id="{637955AB-C7D9-46A2-B453-6A8AA7FAE6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2"/>
          </p:nvPr>
        </p:nvSpPr>
        <p:spPr>
          <a:ln/>
        </p:spPr>
        <p:txBody>
          <a:bodyPr/>
          <a:lstStyle>
            <a:lvl1pPr>
              <a:defRPr/>
            </a:lvl1pPr>
          </a:lstStyle>
          <a:p>
            <a:pPr>
              <a:defRPr/>
            </a:pPr>
            <a:fld id="{B937284D-79FE-4F4F-8256-6A1CFCAC4EB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3AC9BA8F-0CC0-43B6-9A69-235B9583A7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endParaRPr lang="en-US"/>
          </a:p>
        </p:txBody>
      </p:sp>
      <p:sp>
        <p:nvSpPr>
          <p:cNvPr id="7" name="Rectangle 4"/>
          <p:cNvSpPr>
            <a:spLocks noGrp="1" noChangeArrowheads="1"/>
          </p:cNvSpPr>
          <p:nvPr>
            <p:ph type="sldNum" sz="quarter" idx="12"/>
          </p:nvPr>
        </p:nvSpPr>
        <p:spPr>
          <a:ln/>
        </p:spPr>
        <p:txBody>
          <a:bodyPr/>
          <a:lstStyle>
            <a:lvl1pPr>
              <a:defRPr/>
            </a:lvl1pPr>
          </a:lstStyle>
          <a:p>
            <a:pPr>
              <a:defRPr/>
            </a:pPr>
            <a:fld id="{3D0309D8-A0BB-4BEE-9146-2C92983110D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tx1"/>
                </a:solidFill>
              </a:defRPr>
            </a:lvl1pPr>
          </a:lstStyle>
          <a:p>
            <a:pPr>
              <a:defRPr/>
            </a:pPr>
            <a:endParaRPr lang="en-US"/>
          </a:p>
        </p:txBody>
      </p:sp>
      <p:sp>
        <p:nvSpPr>
          <p:cNvPr id="1027"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tx1"/>
                </a:solidFill>
              </a:defRPr>
            </a:lvl1pPr>
          </a:lstStyle>
          <a:p>
            <a:pPr>
              <a:defRPr/>
            </a:pPr>
            <a:endParaRPr lang="en-US"/>
          </a:p>
        </p:txBody>
      </p:sp>
      <p:sp>
        <p:nvSpPr>
          <p:cNvPr id="1028" name="Rectangle 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defRPr>
            </a:lvl1pPr>
          </a:lstStyle>
          <a:p>
            <a:pPr>
              <a:defRPr/>
            </a:pPr>
            <a:fld id="{9137C985-6E3D-4669-8A43-56D79E170C7B}" type="slidenum">
              <a:rPr lang="en-US"/>
              <a:pPr>
                <a:defRPr/>
              </a:pPr>
              <a:t>‹#›</a:t>
            </a:fld>
            <a:endParaRPr lang="en-US"/>
          </a:p>
        </p:txBody>
      </p:sp>
      <p:sp>
        <p:nvSpPr>
          <p:cNvPr id="1029" name="Rectangle 5"/>
          <p:cNvSpPr>
            <a:spLocks noGrp="1" noChangeArrowheads="1"/>
          </p:cNvSpPr>
          <p:nvPr>
            <p:ph type="title"/>
          </p:nvPr>
        </p:nvSpPr>
        <p:spPr bwMode="auto">
          <a:xfrm>
            <a:off x="768350" y="234950"/>
            <a:ext cx="7759700" cy="1149350"/>
          </a:xfrm>
          <a:prstGeom prst="rect">
            <a:avLst/>
          </a:prstGeom>
          <a:solidFill>
            <a:schemeClr val="bg1"/>
          </a:solidFill>
          <a:ln w="12700">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3078" name="Rectangle 6"/>
          <p:cNvSpPr>
            <a:spLocks noGrp="1" noChangeArrowheads="1"/>
          </p:cNvSpPr>
          <p:nvPr>
            <p:ph type="body" idx="1"/>
          </p:nvPr>
        </p:nvSpPr>
        <p:spPr bwMode="auto">
          <a:xfrm>
            <a:off x="762000" y="19050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TextBox 1"/>
          <p:cNvSpPr txBox="1"/>
          <p:nvPr userDrawn="1"/>
        </p:nvSpPr>
        <p:spPr>
          <a:xfrm>
            <a:off x="3865" y="6334780"/>
            <a:ext cx="4918078" cy="523220"/>
          </a:xfrm>
          <a:prstGeom prst="rect">
            <a:avLst/>
          </a:prstGeom>
          <a:noFill/>
        </p:spPr>
        <p:txBody>
          <a:bodyPr wrap="none" rtlCol="0">
            <a:spAutoFit/>
          </a:bodyPr>
          <a:lstStyle/>
          <a:p>
            <a:r>
              <a:rPr lang="en-GB" sz="1400" dirty="0" smtClean="0"/>
              <a:t>© Colin Eden and Fran Ackermann: Lecture Notes</a:t>
            </a:r>
          </a:p>
          <a:p>
            <a:r>
              <a:rPr lang="en-GB" sz="1400" dirty="0" smtClean="0"/>
              <a:t>For</a:t>
            </a:r>
            <a:r>
              <a:rPr lang="en-GB" sz="1400" baseline="0" dirty="0" smtClean="0"/>
              <a:t> Making Strategy: Mapping Out Strategic Success, Sage, 2011</a:t>
            </a:r>
            <a:endParaRPr lang="en-GB" sz="14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000" b="1">
          <a:solidFill>
            <a:schemeClr val="accent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chemeClr val="accent2"/>
          </a:solidFill>
          <a:effectLst>
            <a:outerShdw blurRad="38100" dist="38100" dir="2700000" algn="tl">
              <a:srgbClr val="C0C0C0"/>
            </a:outerShdw>
          </a:effectLst>
          <a:latin typeface="Tahoma" pitchFamily="34" charset="0"/>
        </a:defRPr>
      </a:lvl2pPr>
      <a:lvl3pPr algn="l" rtl="0" eaLnBrk="0" fontAlgn="base" hangingPunct="0">
        <a:spcBef>
          <a:spcPct val="0"/>
        </a:spcBef>
        <a:spcAft>
          <a:spcPct val="0"/>
        </a:spcAft>
        <a:defRPr sz="4000" b="1">
          <a:solidFill>
            <a:schemeClr val="accent2"/>
          </a:solidFill>
          <a:effectLst>
            <a:outerShdw blurRad="38100" dist="38100" dir="2700000" algn="tl">
              <a:srgbClr val="C0C0C0"/>
            </a:outerShdw>
          </a:effectLst>
          <a:latin typeface="Tahoma" pitchFamily="34" charset="0"/>
        </a:defRPr>
      </a:lvl3pPr>
      <a:lvl4pPr algn="l" rtl="0" eaLnBrk="0" fontAlgn="base" hangingPunct="0">
        <a:spcBef>
          <a:spcPct val="0"/>
        </a:spcBef>
        <a:spcAft>
          <a:spcPct val="0"/>
        </a:spcAft>
        <a:defRPr sz="4000" b="1">
          <a:solidFill>
            <a:schemeClr val="accent2"/>
          </a:solidFill>
          <a:effectLst>
            <a:outerShdw blurRad="38100" dist="38100" dir="2700000" algn="tl">
              <a:srgbClr val="C0C0C0"/>
            </a:outerShdw>
          </a:effectLst>
          <a:latin typeface="Tahoma" pitchFamily="34" charset="0"/>
        </a:defRPr>
      </a:lvl4pPr>
      <a:lvl5pPr algn="l" rtl="0" eaLnBrk="0" fontAlgn="base" hangingPunct="0">
        <a:spcBef>
          <a:spcPct val="0"/>
        </a:spcBef>
        <a:spcAft>
          <a:spcPct val="0"/>
        </a:spcAft>
        <a:defRPr sz="4000" b="1">
          <a:solidFill>
            <a:schemeClr val="accent2"/>
          </a:solidFill>
          <a:effectLst>
            <a:outerShdw blurRad="38100" dist="38100" dir="2700000" algn="tl">
              <a:srgbClr val="C0C0C0"/>
            </a:outerShdw>
          </a:effectLst>
          <a:latin typeface="Tahoma" pitchFamily="34" charset="0"/>
        </a:defRPr>
      </a:lvl5pPr>
      <a:lvl6pPr marL="457200" algn="l" rtl="0" eaLnBrk="0" fontAlgn="base" hangingPunct="0">
        <a:spcBef>
          <a:spcPct val="0"/>
        </a:spcBef>
        <a:spcAft>
          <a:spcPct val="0"/>
        </a:spcAft>
        <a:defRPr sz="4000" b="1">
          <a:solidFill>
            <a:schemeClr val="accent2"/>
          </a:solidFill>
          <a:effectLst>
            <a:outerShdw blurRad="38100" dist="38100" dir="2700000" algn="tl">
              <a:srgbClr val="C0C0C0"/>
            </a:outerShdw>
          </a:effectLst>
          <a:latin typeface="Tahoma" pitchFamily="34" charset="0"/>
        </a:defRPr>
      </a:lvl6pPr>
      <a:lvl7pPr marL="914400" algn="l" rtl="0" eaLnBrk="0" fontAlgn="base" hangingPunct="0">
        <a:spcBef>
          <a:spcPct val="0"/>
        </a:spcBef>
        <a:spcAft>
          <a:spcPct val="0"/>
        </a:spcAft>
        <a:defRPr sz="4000" b="1">
          <a:solidFill>
            <a:schemeClr val="accent2"/>
          </a:solidFill>
          <a:effectLst>
            <a:outerShdw blurRad="38100" dist="38100" dir="2700000" algn="tl">
              <a:srgbClr val="C0C0C0"/>
            </a:outerShdw>
          </a:effectLst>
          <a:latin typeface="Tahoma" pitchFamily="34" charset="0"/>
        </a:defRPr>
      </a:lvl7pPr>
      <a:lvl8pPr marL="1371600" algn="l" rtl="0" eaLnBrk="0" fontAlgn="base" hangingPunct="0">
        <a:spcBef>
          <a:spcPct val="0"/>
        </a:spcBef>
        <a:spcAft>
          <a:spcPct val="0"/>
        </a:spcAft>
        <a:defRPr sz="4000" b="1">
          <a:solidFill>
            <a:schemeClr val="accent2"/>
          </a:solidFill>
          <a:effectLst>
            <a:outerShdw blurRad="38100" dist="38100" dir="2700000" algn="tl">
              <a:srgbClr val="C0C0C0"/>
            </a:outerShdw>
          </a:effectLst>
          <a:latin typeface="Tahoma" pitchFamily="34" charset="0"/>
        </a:defRPr>
      </a:lvl8pPr>
      <a:lvl9pPr marL="1828800" algn="l" rtl="0" eaLnBrk="0" fontAlgn="base" hangingPunct="0">
        <a:spcBef>
          <a:spcPct val="0"/>
        </a:spcBef>
        <a:spcAft>
          <a:spcPct val="0"/>
        </a:spcAft>
        <a:defRPr sz="4000" b="1">
          <a:solidFill>
            <a:schemeClr val="accent2"/>
          </a:solidFill>
          <a:effectLst>
            <a:outerShdw blurRad="38100" dist="38100" dir="2700000" algn="tl">
              <a:srgbClr val="C0C0C0"/>
            </a:outerShdw>
          </a:effectLst>
          <a:latin typeface="Tahoma" pitchFamily="34" charset="0"/>
        </a:defRPr>
      </a:lvl9pPr>
    </p:titleStyle>
    <p:bodyStyle>
      <a:lvl1pPr marL="342900" indent="-342900" algn="l" rtl="0" eaLnBrk="0" fontAlgn="base" hangingPunct="0">
        <a:spcBef>
          <a:spcPct val="20000"/>
        </a:spcBef>
        <a:spcAft>
          <a:spcPct val="0"/>
        </a:spcAft>
        <a:buClr>
          <a:srgbClr val="FC0128"/>
        </a:buClr>
        <a:buSzPct val="75000"/>
        <a:buFont typeface="Wingdings" pitchFamily="2" charset="2"/>
        <a:buChar char="q"/>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C0128"/>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rgbClr val="FC0128"/>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5906" name="Rectangle 2"/>
          <p:cNvSpPr>
            <a:spLocks noGrp="1" noChangeArrowheads="1"/>
          </p:cNvSpPr>
          <p:nvPr>
            <p:ph type="ctrTitle"/>
          </p:nvPr>
        </p:nvSpPr>
        <p:spPr>
          <a:xfrm>
            <a:off x="611560" y="3861048"/>
            <a:ext cx="7772400" cy="1470025"/>
          </a:xfrm>
        </p:spPr>
        <p:txBody>
          <a:bodyPr/>
          <a:lstStyle/>
          <a:p>
            <a:pPr algn="ctr">
              <a:defRPr/>
            </a:pPr>
            <a:r>
              <a:rPr lang="en-GB" sz="4800" dirty="0" smtClean="0"/>
              <a:t>Making Strategy: </a:t>
            </a:r>
            <a:br>
              <a:rPr lang="en-GB" sz="4800" dirty="0" smtClean="0"/>
            </a:br>
            <a:r>
              <a:rPr lang="en-GB" sz="3600" dirty="0" smtClean="0"/>
              <a:t>Mapping Out Strategic Success</a:t>
            </a:r>
            <a:br>
              <a:rPr lang="en-GB" sz="3600" dirty="0" smtClean="0"/>
            </a:br>
            <a:r>
              <a:rPr lang="en-GB" sz="3600" dirty="0" smtClean="0"/>
              <a:t>Chapter 12</a:t>
            </a:r>
            <a:br>
              <a:rPr lang="en-GB" sz="3600" dirty="0" smtClean="0"/>
            </a:br>
            <a:r>
              <a:rPr lang="en-GB" sz="3600" dirty="0"/>
              <a:t/>
            </a:r>
            <a:br>
              <a:rPr lang="en-GB" sz="3600" dirty="0"/>
            </a:br>
            <a:r>
              <a:rPr lang="en-GB" sz="3600" dirty="0" smtClean="0"/>
              <a:t>CLOSURE: </a:t>
            </a:r>
            <a:br>
              <a:rPr lang="en-GB" sz="3600" dirty="0" smtClean="0"/>
            </a:br>
            <a:r>
              <a:rPr lang="en-GB" sz="3600" dirty="0" smtClean="0"/>
              <a:t>BRINGING IT ALL TOGETHER</a:t>
            </a:r>
            <a:r>
              <a:rPr lang="en-GB" sz="4800" dirty="0" smtClean="0"/>
              <a:t/>
            </a:r>
            <a:br>
              <a:rPr lang="en-GB" sz="4800" dirty="0" smtClean="0"/>
            </a:br>
            <a:r>
              <a:rPr lang="en-GB" sz="4800" dirty="0" smtClean="0"/>
              <a:t/>
            </a:r>
            <a:br>
              <a:rPr lang="en-GB" sz="4800" dirty="0" smtClean="0"/>
            </a:br>
            <a:r>
              <a:rPr lang="en-GB" sz="3200" dirty="0"/>
              <a:t>F</a:t>
            </a:r>
            <a:r>
              <a:rPr lang="en-GB" sz="3200" dirty="0" smtClean="0"/>
              <a:t>ran Ackermann; Colin Eden</a:t>
            </a:r>
          </a:p>
        </p:txBody>
      </p:sp>
    </p:spTree>
    <p:extLst>
      <p:ext uri="{BB962C8B-B14F-4D97-AF65-F5344CB8AC3E}">
        <p14:creationId xmlns:p14="http://schemas.microsoft.com/office/powerpoint/2010/main" xmlns="" val="2845712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8370" name="Rectangle 2"/>
          <p:cNvSpPr>
            <a:spLocks noGrp="1" noChangeArrowheads="1"/>
          </p:cNvSpPr>
          <p:nvPr>
            <p:ph type="title"/>
          </p:nvPr>
        </p:nvSpPr>
        <p:spPr>
          <a:xfrm>
            <a:off x="846137" y="27729"/>
            <a:ext cx="7759700" cy="1149350"/>
          </a:xfrm>
        </p:spPr>
        <p:txBody>
          <a:bodyPr/>
          <a:lstStyle/>
          <a:p>
            <a:pPr>
              <a:defRPr/>
            </a:pPr>
            <a:r>
              <a:rPr lang="en-GB" sz="3200" dirty="0" smtClean="0"/>
              <a:t>The Structure of the Business Model</a:t>
            </a:r>
            <a:endParaRPr lang="en-GB" sz="2400" dirty="0" smtClean="0"/>
          </a:p>
        </p:txBody>
      </p:sp>
      <p:grpSp>
        <p:nvGrpSpPr>
          <p:cNvPr id="2" name="Group 1"/>
          <p:cNvGrpSpPr/>
          <p:nvPr/>
        </p:nvGrpSpPr>
        <p:grpSpPr>
          <a:xfrm>
            <a:off x="1285875" y="1412776"/>
            <a:ext cx="4484687" cy="4679950"/>
            <a:chOff x="1116013" y="1628775"/>
            <a:chExt cx="4484687" cy="4679950"/>
          </a:xfrm>
        </p:grpSpPr>
        <p:sp>
          <p:nvSpPr>
            <p:cNvPr id="234499" name="Text Box 3"/>
            <p:cNvSpPr txBox="1">
              <a:spLocks noChangeArrowheads="1"/>
            </p:cNvSpPr>
            <p:nvPr/>
          </p:nvSpPr>
          <p:spPr bwMode="auto">
            <a:xfrm>
              <a:off x="1116013" y="1628775"/>
              <a:ext cx="1855787" cy="581025"/>
            </a:xfrm>
            <a:prstGeom prst="rect">
              <a:avLst/>
            </a:prstGeom>
            <a:noFill/>
            <a:ln w="9525">
              <a:noFill/>
              <a:miter lim="800000"/>
              <a:headEnd/>
              <a:tailEnd/>
            </a:ln>
          </p:spPr>
          <p:txBody>
            <a:bodyPr wrap="none">
              <a:spAutoFit/>
            </a:bodyPr>
            <a:lstStyle/>
            <a:p>
              <a:pPr eaLnBrk="1" hangingPunct="1"/>
              <a:r>
                <a:rPr lang="en-GB" sz="1600" dirty="0">
                  <a:solidFill>
                    <a:schemeClr val="tx1"/>
                  </a:solidFill>
                  <a:latin typeface="Arial" pitchFamily="34" charset="0"/>
                  <a:cs typeface="Arial" pitchFamily="34" charset="0"/>
                </a:rPr>
                <a:t>Customer Values/ </a:t>
              </a:r>
            </a:p>
            <a:p>
              <a:pPr eaLnBrk="1" hangingPunct="1"/>
              <a:r>
                <a:rPr lang="en-GB" sz="1600" dirty="0">
                  <a:solidFill>
                    <a:schemeClr val="tx1"/>
                  </a:solidFill>
                  <a:latin typeface="Arial" pitchFamily="34" charset="0"/>
                  <a:cs typeface="Arial" pitchFamily="34" charset="0"/>
                </a:rPr>
                <a:t>Mandate</a:t>
              </a:r>
            </a:p>
          </p:txBody>
        </p:sp>
        <p:sp>
          <p:nvSpPr>
            <p:cNvPr id="234500" name="Text Box 4"/>
            <p:cNvSpPr txBox="1">
              <a:spLocks noChangeArrowheads="1"/>
            </p:cNvSpPr>
            <p:nvPr/>
          </p:nvSpPr>
          <p:spPr bwMode="auto">
            <a:xfrm>
              <a:off x="2771775" y="2636838"/>
              <a:ext cx="1131888" cy="581025"/>
            </a:xfrm>
            <a:prstGeom prst="rect">
              <a:avLst/>
            </a:prstGeom>
            <a:noFill/>
            <a:ln w="9525">
              <a:noFill/>
              <a:miter lim="800000"/>
              <a:headEnd/>
              <a:tailEnd/>
            </a:ln>
          </p:spPr>
          <p:txBody>
            <a:bodyPr wrap="none">
              <a:spAutoFit/>
            </a:bodyPr>
            <a:lstStyle/>
            <a:p>
              <a:pPr algn="ctr" eaLnBrk="1" hangingPunct="1"/>
              <a:r>
                <a:rPr lang="en-GB" sz="1600">
                  <a:solidFill>
                    <a:schemeClr val="tx1"/>
                  </a:solidFill>
                  <a:latin typeface="Arial" pitchFamily="34" charset="0"/>
                  <a:cs typeface="Arial" pitchFamily="34" charset="0"/>
                </a:rPr>
                <a:t>Goals/</a:t>
              </a:r>
            </a:p>
            <a:p>
              <a:pPr algn="ctr" eaLnBrk="1" hangingPunct="1"/>
              <a:r>
                <a:rPr lang="en-GB" sz="1600">
                  <a:solidFill>
                    <a:schemeClr val="tx1"/>
                  </a:solidFill>
                  <a:latin typeface="Arial" pitchFamily="34" charset="0"/>
                  <a:cs typeface="Arial" pitchFamily="34" charset="0"/>
                </a:rPr>
                <a:t>Objectives</a:t>
              </a:r>
            </a:p>
          </p:txBody>
        </p:sp>
        <p:sp>
          <p:nvSpPr>
            <p:cNvPr id="234501" name="Text Box 5"/>
            <p:cNvSpPr txBox="1">
              <a:spLocks noChangeArrowheads="1"/>
            </p:cNvSpPr>
            <p:nvPr/>
          </p:nvSpPr>
          <p:spPr bwMode="auto">
            <a:xfrm>
              <a:off x="2403475" y="3646488"/>
              <a:ext cx="3011488" cy="590550"/>
            </a:xfrm>
            <a:prstGeom prst="rect">
              <a:avLst/>
            </a:prstGeom>
            <a:noFill/>
            <a:ln w="9525">
              <a:solidFill>
                <a:schemeClr val="accent2"/>
              </a:solidFill>
              <a:miter lim="800000"/>
              <a:headEnd/>
              <a:tailEnd/>
            </a:ln>
          </p:spPr>
          <p:txBody>
            <a:bodyPr wrap="none">
              <a:spAutoFit/>
            </a:bodyPr>
            <a:lstStyle/>
            <a:p>
              <a:pPr algn="ctr" eaLnBrk="1" hangingPunct="1"/>
              <a:r>
                <a:rPr lang="en-GB" sz="1600">
                  <a:solidFill>
                    <a:schemeClr val="accent2"/>
                  </a:solidFill>
                  <a:cs typeface="Arial" pitchFamily="34" charset="0"/>
                </a:rPr>
                <a:t>Distinctive Competence Outcome:</a:t>
              </a:r>
            </a:p>
            <a:p>
              <a:pPr algn="ctr" eaLnBrk="1" hangingPunct="1"/>
              <a:r>
                <a:rPr lang="en-GB" sz="1600">
                  <a:solidFill>
                    <a:schemeClr val="accent2"/>
                  </a:solidFill>
                  <a:cs typeface="Arial" pitchFamily="34" charset="0"/>
                </a:rPr>
                <a:t>tangible &amp; intangible asset [DCO]</a:t>
              </a:r>
            </a:p>
          </p:txBody>
        </p:sp>
        <p:sp>
          <p:nvSpPr>
            <p:cNvPr id="234502" name="Text Box 6"/>
            <p:cNvSpPr txBox="1">
              <a:spLocks noChangeArrowheads="1"/>
            </p:cNvSpPr>
            <p:nvPr/>
          </p:nvSpPr>
          <p:spPr bwMode="auto">
            <a:xfrm>
              <a:off x="3851275" y="4510088"/>
              <a:ext cx="1749425" cy="581025"/>
            </a:xfrm>
            <a:prstGeom prst="rect">
              <a:avLst/>
            </a:prstGeom>
            <a:noFill/>
            <a:ln w="9525">
              <a:noFill/>
              <a:miter lim="800000"/>
              <a:headEnd/>
              <a:tailEnd/>
            </a:ln>
          </p:spPr>
          <p:txBody>
            <a:bodyPr wrap="none">
              <a:spAutoFit/>
            </a:bodyPr>
            <a:lstStyle/>
            <a:p>
              <a:pPr eaLnBrk="1" hangingPunct="1"/>
              <a:r>
                <a:rPr lang="en-GB" sz="1600">
                  <a:solidFill>
                    <a:srgbClr val="969696"/>
                  </a:solidFill>
                  <a:cs typeface="Arial" pitchFamily="34" charset="0"/>
                </a:rPr>
                <a:t>Distinctive</a:t>
              </a:r>
            </a:p>
            <a:p>
              <a:pPr eaLnBrk="1" hangingPunct="1"/>
              <a:r>
                <a:rPr lang="en-GB" sz="1600">
                  <a:solidFill>
                    <a:srgbClr val="969696"/>
                  </a:solidFill>
                  <a:cs typeface="Arial" pitchFamily="34" charset="0"/>
                </a:rPr>
                <a:t>Competences [DC]</a:t>
              </a:r>
            </a:p>
          </p:txBody>
        </p:sp>
        <p:sp>
          <p:nvSpPr>
            <p:cNvPr id="234503" name="Text Box 7"/>
            <p:cNvSpPr txBox="1">
              <a:spLocks noChangeArrowheads="1"/>
            </p:cNvSpPr>
            <p:nvPr/>
          </p:nvSpPr>
          <p:spPr bwMode="auto">
            <a:xfrm>
              <a:off x="2484438" y="5157788"/>
              <a:ext cx="1144587" cy="304800"/>
            </a:xfrm>
            <a:prstGeom prst="rect">
              <a:avLst/>
            </a:prstGeom>
            <a:noFill/>
            <a:ln w="9525">
              <a:noFill/>
              <a:miter lim="800000"/>
              <a:headEnd/>
              <a:tailEnd/>
            </a:ln>
          </p:spPr>
          <p:txBody>
            <a:bodyPr wrap="none">
              <a:spAutoFit/>
            </a:bodyPr>
            <a:lstStyle/>
            <a:p>
              <a:pPr eaLnBrk="1" hangingPunct="1"/>
              <a:r>
                <a:rPr lang="en-GB" sz="1400">
                  <a:solidFill>
                    <a:schemeClr val="accent2"/>
                  </a:solidFill>
                  <a:cs typeface="Arial" pitchFamily="34" charset="0"/>
                </a:rPr>
                <a:t>Competences</a:t>
              </a:r>
            </a:p>
          </p:txBody>
        </p:sp>
        <p:sp>
          <p:nvSpPr>
            <p:cNvPr id="234504" name="Line 8"/>
            <p:cNvSpPr>
              <a:spLocks noChangeShapeType="1"/>
            </p:cNvSpPr>
            <p:nvPr/>
          </p:nvSpPr>
          <p:spPr bwMode="auto">
            <a:xfrm flipH="1" flipV="1">
              <a:off x="2339975" y="2133600"/>
              <a:ext cx="576263" cy="574675"/>
            </a:xfrm>
            <a:prstGeom prst="line">
              <a:avLst/>
            </a:prstGeom>
            <a:noFill/>
            <a:ln w="9525">
              <a:solidFill>
                <a:schemeClr val="tx1"/>
              </a:solidFill>
              <a:round/>
              <a:headEnd/>
              <a:tailEnd type="triangle" w="med" len="med"/>
            </a:ln>
          </p:spPr>
          <p:txBody>
            <a:bodyPr/>
            <a:lstStyle/>
            <a:p>
              <a:endParaRPr lang="en-GB"/>
            </a:p>
          </p:txBody>
        </p:sp>
        <p:sp>
          <p:nvSpPr>
            <p:cNvPr id="234505" name="Line 9"/>
            <p:cNvSpPr>
              <a:spLocks noChangeShapeType="1"/>
            </p:cNvSpPr>
            <p:nvPr/>
          </p:nvSpPr>
          <p:spPr bwMode="auto">
            <a:xfrm flipH="1" flipV="1">
              <a:off x="3348038" y="3213100"/>
              <a:ext cx="360362" cy="431800"/>
            </a:xfrm>
            <a:prstGeom prst="line">
              <a:avLst/>
            </a:prstGeom>
            <a:noFill/>
            <a:ln w="9525">
              <a:solidFill>
                <a:schemeClr val="tx1"/>
              </a:solidFill>
              <a:round/>
              <a:headEnd/>
              <a:tailEnd type="triangle" w="med" len="med"/>
            </a:ln>
          </p:spPr>
          <p:txBody>
            <a:bodyPr/>
            <a:lstStyle/>
            <a:p>
              <a:endParaRPr lang="en-GB"/>
            </a:p>
          </p:txBody>
        </p:sp>
        <p:sp>
          <p:nvSpPr>
            <p:cNvPr id="234506" name="Line 10"/>
            <p:cNvSpPr>
              <a:spLocks noChangeShapeType="1"/>
            </p:cNvSpPr>
            <p:nvPr/>
          </p:nvSpPr>
          <p:spPr bwMode="auto">
            <a:xfrm flipH="1" flipV="1">
              <a:off x="4140200" y="4292600"/>
              <a:ext cx="288925" cy="287338"/>
            </a:xfrm>
            <a:prstGeom prst="line">
              <a:avLst/>
            </a:prstGeom>
            <a:noFill/>
            <a:ln w="9525">
              <a:solidFill>
                <a:schemeClr val="tx1"/>
              </a:solidFill>
              <a:round/>
              <a:headEnd/>
              <a:tailEnd type="triangle" w="med" len="med"/>
            </a:ln>
          </p:spPr>
          <p:txBody>
            <a:bodyPr/>
            <a:lstStyle/>
            <a:p>
              <a:endParaRPr lang="en-GB"/>
            </a:p>
          </p:txBody>
        </p:sp>
        <p:sp>
          <p:nvSpPr>
            <p:cNvPr id="234507" name="Line 11"/>
            <p:cNvSpPr>
              <a:spLocks noChangeShapeType="1"/>
            </p:cNvSpPr>
            <p:nvPr/>
          </p:nvSpPr>
          <p:spPr bwMode="auto">
            <a:xfrm flipV="1">
              <a:off x="3419475" y="4292600"/>
              <a:ext cx="360363" cy="792163"/>
            </a:xfrm>
            <a:prstGeom prst="line">
              <a:avLst/>
            </a:prstGeom>
            <a:noFill/>
            <a:ln w="9525">
              <a:solidFill>
                <a:schemeClr val="tx1"/>
              </a:solidFill>
              <a:round/>
              <a:headEnd/>
              <a:tailEnd type="triangle" w="med" len="med"/>
            </a:ln>
          </p:spPr>
          <p:txBody>
            <a:bodyPr/>
            <a:lstStyle/>
            <a:p>
              <a:endParaRPr lang="en-GB"/>
            </a:p>
          </p:txBody>
        </p:sp>
        <p:sp>
          <p:nvSpPr>
            <p:cNvPr id="234508" name="Line 12"/>
            <p:cNvSpPr>
              <a:spLocks noChangeShapeType="1"/>
            </p:cNvSpPr>
            <p:nvPr/>
          </p:nvSpPr>
          <p:spPr bwMode="auto">
            <a:xfrm flipH="1" flipV="1">
              <a:off x="3492500" y="5445125"/>
              <a:ext cx="287338" cy="215900"/>
            </a:xfrm>
            <a:prstGeom prst="line">
              <a:avLst/>
            </a:prstGeom>
            <a:noFill/>
            <a:ln w="9525">
              <a:solidFill>
                <a:schemeClr val="tx1"/>
              </a:solidFill>
              <a:round/>
              <a:headEnd/>
              <a:tailEnd type="triangle" w="med" len="med"/>
            </a:ln>
          </p:spPr>
          <p:txBody>
            <a:bodyPr/>
            <a:lstStyle/>
            <a:p>
              <a:endParaRPr lang="en-GB"/>
            </a:p>
          </p:txBody>
        </p:sp>
        <p:sp>
          <p:nvSpPr>
            <p:cNvPr id="234509" name="Line 13"/>
            <p:cNvSpPr>
              <a:spLocks noChangeShapeType="1"/>
            </p:cNvSpPr>
            <p:nvPr/>
          </p:nvSpPr>
          <p:spPr bwMode="auto">
            <a:xfrm flipV="1">
              <a:off x="4067175" y="5084763"/>
              <a:ext cx="433388" cy="576262"/>
            </a:xfrm>
            <a:prstGeom prst="line">
              <a:avLst/>
            </a:prstGeom>
            <a:noFill/>
            <a:ln w="9525">
              <a:solidFill>
                <a:schemeClr val="tx1"/>
              </a:solidFill>
              <a:round/>
              <a:headEnd/>
              <a:tailEnd type="triangle" w="med" len="med"/>
            </a:ln>
          </p:spPr>
          <p:txBody>
            <a:bodyPr/>
            <a:lstStyle/>
            <a:p>
              <a:endParaRPr lang="en-GB"/>
            </a:p>
          </p:txBody>
        </p:sp>
        <p:sp>
          <p:nvSpPr>
            <p:cNvPr id="234510" name="Text Box 14"/>
            <p:cNvSpPr txBox="1">
              <a:spLocks noChangeArrowheads="1"/>
            </p:cNvSpPr>
            <p:nvPr/>
          </p:nvSpPr>
          <p:spPr bwMode="auto">
            <a:xfrm>
              <a:off x="1692275" y="4437063"/>
              <a:ext cx="720725" cy="639762"/>
            </a:xfrm>
            <a:prstGeom prst="rect">
              <a:avLst/>
            </a:prstGeom>
            <a:noFill/>
            <a:ln w="9525">
              <a:noFill/>
              <a:miter lim="800000"/>
              <a:headEnd/>
              <a:tailEnd/>
            </a:ln>
          </p:spPr>
          <p:txBody>
            <a:bodyPr>
              <a:spAutoFit/>
            </a:bodyPr>
            <a:lstStyle/>
            <a:p>
              <a:pPr algn="ctr" eaLnBrk="1" hangingPunct="1"/>
              <a:r>
                <a:rPr lang="en-GB" sz="1200" i="1">
                  <a:solidFill>
                    <a:schemeClr val="tx1"/>
                  </a:solidFill>
                  <a:latin typeface="Arial" pitchFamily="34" charset="0"/>
                  <a:cs typeface="Arial" pitchFamily="34" charset="0"/>
                </a:rPr>
                <a:t>Pattern of DC &amp; C’s=DC</a:t>
              </a:r>
            </a:p>
          </p:txBody>
        </p:sp>
        <p:sp>
          <p:nvSpPr>
            <p:cNvPr id="234511" name="Text Box 15"/>
            <p:cNvSpPr txBox="1">
              <a:spLocks noChangeArrowheads="1"/>
            </p:cNvSpPr>
            <p:nvPr/>
          </p:nvSpPr>
          <p:spPr bwMode="auto">
            <a:xfrm>
              <a:off x="2638425" y="5662613"/>
              <a:ext cx="2581275" cy="581025"/>
            </a:xfrm>
            <a:prstGeom prst="rect">
              <a:avLst/>
            </a:prstGeom>
            <a:noFill/>
            <a:ln w="9525">
              <a:noFill/>
              <a:miter lim="800000"/>
              <a:headEnd/>
              <a:tailEnd/>
            </a:ln>
          </p:spPr>
          <p:txBody>
            <a:bodyPr>
              <a:spAutoFit/>
            </a:bodyPr>
            <a:lstStyle/>
            <a:p>
              <a:pPr algn="ctr" eaLnBrk="1" hangingPunct="1"/>
              <a:r>
                <a:rPr lang="en-GB" sz="1600" i="1">
                  <a:solidFill>
                    <a:schemeClr val="accent2"/>
                  </a:solidFill>
                  <a:cs typeface="Arial" pitchFamily="34" charset="0"/>
                </a:rPr>
                <a:t>Distinctive Assets:</a:t>
              </a:r>
            </a:p>
            <a:p>
              <a:pPr algn="ctr" eaLnBrk="1" hangingPunct="1"/>
              <a:r>
                <a:rPr lang="en-GB" sz="1600" i="1">
                  <a:solidFill>
                    <a:schemeClr val="accent2"/>
                  </a:solidFill>
                  <a:cs typeface="Arial" pitchFamily="34" charset="0"/>
                </a:rPr>
                <a:t>tangible &amp; intangible [DA]</a:t>
              </a:r>
            </a:p>
          </p:txBody>
        </p:sp>
        <p:sp>
          <p:nvSpPr>
            <p:cNvPr id="234512" name="Line 16"/>
            <p:cNvSpPr>
              <a:spLocks noChangeShapeType="1"/>
            </p:cNvSpPr>
            <p:nvPr/>
          </p:nvSpPr>
          <p:spPr bwMode="auto">
            <a:xfrm flipV="1">
              <a:off x="3779838" y="5084763"/>
              <a:ext cx="431800" cy="215900"/>
            </a:xfrm>
            <a:prstGeom prst="line">
              <a:avLst/>
            </a:prstGeom>
            <a:noFill/>
            <a:ln w="9525">
              <a:solidFill>
                <a:schemeClr val="tx1"/>
              </a:solidFill>
              <a:round/>
              <a:headEnd/>
              <a:tailEnd type="triangle" w="med" len="med"/>
            </a:ln>
          </p:spPr>
          <p:txBody>
            <a:bodyPr/>
            <a:lstStyle/>
            <a:p>
              <a:endParaRPr lang="en-GB"/>
            </a:p>
          </p:txBody>
        </p:sp>
        <p:sp>
          <p:nvSpPr>
            <p:cNvPr id="234513" name="AutoShape 17"/>
            <p:cNvSpPr>
              <a:spLocks noChangeArrowheads="1"/>
            </p:cNvSpPr>
            <p:nvPr/>
          </p:nvSpPr>
          <p:spPr bwMode="auto">
            <a:xfrm>
              <a:off x="2700338" y="5661025"/>
              <a:ext cx="2447925" cy="647700"/>
            </a:xfrm>
            <a:prstGeom prst="roundRect">
              <a:avLst>
                <a:gd name="adj" fmla="val 16667"/>
              </a:avLst>
            </a:prstGeom>
            <a:noFill/>
            <a:ln w="9525">
              <a:solidFill>
                <a:schemeClr val="accent2"/>
              </a:solidFill>
              <a:round/>
              <a:headEnd/>
              <a:tailEnd/>
            </a:ln>
          </p:spPr>
          <p:txBody>
            <a:bodyPr wrap="none" anchor="ctr"/>
            <a:lstStyle/>
            <a:p>
              <a:endParaRPr lang="en-GB"/>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2"/>
          <p:cNvPicPr>
            <a:picLocks noChangeAspect="1" noChangeArrowheads="1"/>
          </p:cNvPicPr>
          <p:nvPr/>
        </p:nvPicPr>
        <p:blipFill>
          <a:blip r:embed="rId3" cstate="print"/>
          <a:srcRect/>
          <a:stretch>
            <a:fillRect/>
          </a:stretch>
        </p:blipFill>
        <p:spPr bwMode="auto">
          <a:xfrm>
            <a:off x="-1765300" y="260350"/>
            <a:ext cx="9601200" cy="6315075"/>
          </a:xfrm>
          <a:prstGeom prst="rect">
            <a:avLst/>
          </a:prstGeom>
          <a:noFill/>
          <a:ln w="9525">
            <a:noFill/>
            <a:miter lim="800000"/>
            <a:headEnd/>
            <a:tailEnd/>
          </a:ln>
        </p:spPr>
      </p:pic>
      <p:sp>
        <p:nvSpPr>
          <p:cNvPr id="239619" name="Text Box 3"/>
          <p:cNvSpPr txBox="1">
            <a:spLocks noChangeArrowheads="1"/>
          </p:cNvSpPr>
          <p:nvPr/>
        </p:nvSpPr>
        <p:spPr bwMode="auto">
          <a:xfrm>
            <a:off x="4858853" y="3573016"/>
            <a:ext cx="4285147" cy="1631216"/>
          </a:xfrm>
          <a:prstGeom prst="rect">
            <a:avLst/>
          </a:prstGeom>
          <a:noFill/>
          <a:ln w="12700">
            <a:noFill/>
            <a:miter lim="800000"/>
            <a:headEnd type="none" w="sm" len="sm"/>
            <a:tailEnd type="none" w="sm" len="sm"/>
          </a:ln>
        </p:spPr>
        <p:txBody>
          <a:bodyPr wrap="none">
            <a:spAutoFit/>
          </a:bodyPr>
          <a:lstStyle/>
          <a:p>
            <a:r>
              <a:rPr lang="en-US" sz="2000" b="1" dirty="0">
                <a:solidFill>
                  <a:schemeClr val="accent2"/>
                </a:solidFill>
                <a:latin typeface="Tahoma" pitchFamily="34" charset="0"/>
                <a:cs typeface="Arial" pitchFamily="34" charset="0"/>
              </a:rPr>
              <a:t>Summarizing </a:t>
            </a:r>
          </a:p>
          <a:p>
            <a:r>
              <a:rPr lang="en-US" sz="2000" b="1" dirty="0">
                <a:solidFill>
                  <a:schemeClr val="accent2"/>
                </a:solidFill>
                <a:latin typeface="Tahoma" pitchFamily="34" charset="0"/>
                <a:cs typeface="Arial" pitchFamily="34" charset="0"/>
              </a:rPr>
              <a:t>the Business Model</a:t>
            </a:r>
          </a:p>
          <a:p>
            <a:pPr>
              <a:buFontTx/>
              <a:buChar char="-"/>
            </a:pPr>
            <a:r>
              <a:rPr lang="en-GB" sz="2000" b="1" dirty="0" smtClean="0">
                <a:solidFill>
                  <a:schemeClr val="accent2"/>
                </a:solidFill>
                <a:latin typeface="Tahoma" pitchFamily="34" charset="0"/>
                <a:cs typeface="Arial" pitchFamily="34" charset="0"/>
              </a:rPr>
              <a:t> </a:t>
            </a:r>
            <a:r>
              <a:rPr lang="en-GB" sz="2000" b="1" dirty="0" smtClean="0">
                <a:solidFill>
                  <a:srgbClr val="FF0000"/>
                </a:solidFill>
                <a:latin typeface="Tahoma" pitchFamily="34" charset="0"/>
                <a:cs typeface="Arial" pitchFamily="34" charset="0"/>
              </a:rPr>
              <a:t>Discovering</a:t>
            </a:r>
            <a:r>
              <a:rPr lang="en-GB" sz="2000" b="1" dirty="0" smtClean="0">
                <a:solidFill>
                  <a:schemeClr val="accent2"/>
                </a:solidFill>
                <a:latin typeface="Tahoma" pitchFamily="34" charset="0"/>
                <a:cs typeface="Arial" pitchFamily="34" charset="0"/>
              </a:rPr>
              <a:t> </a:t>
            </a:r>
            <a:r>
              <a:rPr lang="en-GB" sz="2000" b="1" dirty="0">
                <a:solidFill>
                  <a:schemeClr val="accent2"/>
                </a:solidFill>
                <a:latin typeface="Tahoma" pitchFamily="34" charset="0"/>
                <a:cs typeface="Arial" pitchFamily="34" charset="0"/>
              </a:rPr>
              <a:t>CORE </a:t>
            </a:r>
          </a:p>
          <a:p>
            <a:r>
              <a:rPr lang="en-GB" sz="2000" b="1" dirty="0">
                <a:solidFill>
                  <a:schemeClr val="accent2"/>
                </a:solidFill>
                <a:latin typeface="Tahoma" pitchFamily="34" charset="0"/>
                <a:cs typeface="Arial" pitchFamily="34" charset="0"/>
              </a:rPr>
              <a:t>Distinctive Competences to</a:t>
            </a:r>
          </a:p>
          <a:p>
            <a:r>
              <a:rPr lang="en-GB" sz="2000" b="1" dirty="0">
                <a:solidFill>
                  <a:schemeClr val="accent2"/>
                </a:solidFill>
                <a:latin typeface="Tahoma" pitchFamily="34" charset="0"/>
                <a:cs typeface="Arial" pitchFamily="34" charset="0"/>
              </a:rPr>
              <a:t>Manage Competitive Advantage</a:t>
            </a:r>
            <a:endParaRPr lang="en-US" sz="2000" b="1" dirty="0">
              <a:solidFill>
                <a:schemeClr val="accent2"/>
              </a:solidFill>
              <a:latin typeface="Tahoma" pitchFamily="34" charset="0"/>
              <a:cs typeface="Arial" pitchFamily="34" charset="0"/>
            </a:endParaRPr>
          </a:p>
        </p:txBody>
      </p:sp>
      <p:sp>
        <p:nvSpPr>
          <p:cNvPr id="239620" name="Oval 4"/>
          <p:cNvSpPr>
            <a:spLocks noChangeArrowheads="1"/>
          </p:cNvSpPr>
          <p:nvPr/>
        </p:nvSpPr>
        <p:spPr bwMode="auto">
          <a:xfrm>
            <a:off x="2484438" y="4221163"/>
            <a:ext cx="1582737" cy="647700"/>
          </a:xfrm>
          <a:prstGeom prst="ellipse">
            <a:avLst/>
          </a:prstGeom>
          <a:noFill/>
          <a:ln w="9525">
            <a:solidFill>
              <a:srgbClr val="CC3300"/>
            </a:solidFill>
            <a:round/>
            <a:headEnd/>
            <a:tailEnd/>
          </a:ln>
        </p:spPr>
        <p:txBody>
          <a:bodyPr wrap="none" anchor="ctr"/>
          <a:lstStyle/>
          <a:p>
            <a:endParaRPr lang="en-GB"/>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6786" name="Picture 4"/>
          <p:cNvPicPr>
            <a:picLocks noChangeAspect="1" noChangeArrowheads="1"/>
          </p:cNvPicPr>
          <p:nvPr/>
        </p:nvPicPr>
        <p:blipFill>
          <a:blip r:embed="rId3" cstate="print"/>
          <a:srcRect/>
          <a:stretch>
            <a:fillRect/>
          </a:stretch>
        </p:blipFill>
        <p:spPr bwMode="auto">
          <a:xfrm>
            <a:off x="27348" y="0"/>
            <a:ext cx="8856663" cy="6227762"/>
          </a:xfrm>
          <a:prstGeom prst="rect">
            <a:avLst/>
          </a:prstGeom>
          <a:noFill/>
          <a:ln w="9525">
            <a:noFill/>
            <a:miter lim="800000"/>
            <a:headEnd/>
            <a:tailEnd/>
          </a:ln>
        </p:spPr>
      </p:pic>
      <p:sp>
        <p:nvSpPr>
          <p:cNvPr id="2" name="TextBox 1"/>
          <p:cNvSpPr txBox="1"/>
          <p:nvPr/>
        </p:nvSpPr>
        <p:spPr>
          <a:xfrm>
            <a:off x="1115617" y="5489098"/>
            <a:ext cx="6984775" cy="738664"/>
          </a:xfrm>
          <a:prstGeom prst="rect">
            <a:avLst/>
          </a:prstGeom>
          <a:noFill/>
        </p:spPr>
        <p:txBody>
          <a:bodyPr wrap="square" rtlCol="0">
            <a:spAutoFit/>
          </a:bodyPr>
          <a:lstStyle/>
          <a:p>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An Example of a Not-for-Profit “Livelihood Scheme”</a:t>
            </a:r>
          </a:p>
          <a:p>
            <a:r>
              <a:rPr lang="en-GB" sz="1100" dirty="0" smtClean="0">
                <a:solidFill>
                  <a:schemeClr val="tx1"/>
                </a:solidFill>
                <a:latin typeface="Tahoma" pitchFamily="34" charset="0"/>
                <a:ea typeface="Tahoma" pitchFamily="34" charset="0"/>
                <a:cs typeface="Tahoma" pitchFamily="34" charset="0"/>
              </a:rPr>
              <a:t>From: </a:t>
            </a:r>
            <a:r>
              <a:rPr lang="en-GB" sz="1100" dirty="0">
                <a:solidFill>
                  <a:schemeClr val="tx1"/>
                </a:solidFill>
                <a:latin typeface="Tahoma" pitchFamily="34" charset="0"/>
                <a:ea typeface="Tahoma" pitchFamily="34" charset="0"/>
                <a:cs typeface="Tahoma" pitchFamily="34" charset="0"/>
              </a:rPr>
              <a:t>Bryson, J. M.; Ackermann, F., and Eden, C. Putting the Resource-Based View of Strategy and Distinctive Competencies To Work in Public Organizations. </a:t>
            </a:r>
            <a:r>
              <a:rPr lang="en-GB" sz="1100" i="1" dirty="0">
                <a:solidFill>
                  <a:schemeClr val="tx1"/>
                </a:solidFill>
                <a:latin typeface="Tahoma" pitchFamily="34" charset="0"/>
                <a:ea typeface="Tahoma" pitchFamily="34" charset="0"/>
                <a:cs typeface="Tahoma" pitchFamily="34" charset="0"/>
              </a:rPr>
              <a:t>Public Administration Review</a:t>
            </a:r>
            <a:r>
              <a:rPr lang="en-GB" sz="1100" dirty="0">
                <a:solidFill>
                  <a:schemeClr val="tx1"/>
                </a:solidFill>
                <a:latin typeface="Tahoma" pitchFamily="34" charset="0"/>
                <a:ea typeface="Tahoma" pitchFamily="34" charset="0"/>
                <a:cs typeface="Tahoma" pitchFamily="34" charset="0"/>
              </a:rPr>
              <a:t>. 2007; 67(4)702-717.</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5234" name="Rectangle 2"/>
          <p:cNvSpPr>
            <a:spLocks noGrp="1" noChangeArrowheads="1"/>
          </p:cNvSpPr>
          <p:nvPr>
            <p:ph type="title"/>
          </p:nvPr>
        </p:nvSpPr>
        <p:spPr/>
        <p:txBody>
          <a:bodyPr/>
          <a:lstStyle/>
          <a:p>
            <a:pPr>
              <a:defRPr/>
            </a:pPr>
            <a:r>
              <a:rPr lang="en-GB" smtClean="0"/>
              <a:t>Starting to build the BM</a:t>
            </a:r>
            <a:endParaRPr lang="en-US" smtClean="0"/>
          </a:p>
        </p:txBody>
      </p:sp>
      <p:sp>
        <p:nvSpPr>
          <p:cNvPr id="249859" name="Rectangle 3"/>
          <p:cNvSpPr>
            <a:spLocks noGrp="1" noChangeArrowheads="1"/>
          </p:cNvSpPr>
          <p:nvPr>
            <p:ph type="body" idx="1"/>
          </p:nvPr>
        </p:nvSpPr>
        <p:spPr>
          <a:xfrm>
            <a:off x="755576" y="1628800"/>
            <a:ext cx="7772400" cy="4114800"/>
          </a:xfrm>
        </p:spPr>
        <p:txBody>
          <a:bodyPr/>
          <a:lstStyle/>
          <a:p>
            <a:r>
              <a:rPr lang="en-GB" dirty="0" smtClean="0"/>
              <a:t>Work with the most </a:t>
            </a:r>
            <a:r>
              <a:rPr lang="en-GB" u="sng" dirty="0" smtClean="0"/>
              <a:t>distinctive</a:t>
            </a:r>
            <a:r>
              <a:rPr lang="en-GB" dirty="0" smtClean="0"/>
              <a:t> competence (DC)</a:t>
            </a:r>
          </a:p>
          <a:p>
            <a:r>
              <a:rPr lang="en-GB" dirty="0" smtClean="0"/>
              <a:t>And the most </a:t>
            </a:r>
            <a:r>
              <a:rPr lang="en-GB" u="sng" dirty="0" smtClean="0"/>
              <a:t>distinctive </a:t>
            </a:r>
            <a:r>
              <a:rPr lang="en-GB" dirty="0" smtClean="0"/>
              <a:t>competences outcome (DCO)</a:t>
            </a:r>
          </a:p>
          <a:p>
            <a:endParaRPr lang="en-GB" dirty="0" smtClean="0"/>
          </a:p>
          <a:p>
            <a:r>
              <a:rPr lang="en-GB" dirty="0" smtClean="0"/>
              <a:t>THESE ARE LIKELY TO BE A PATTERN OR BUNDLE – if a loop then this will likely be the first thing start with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3490" name="Rectangle 2"/>
          <p:cNvSpPr>
            <a:spLocks noGrp="1" noChangeArrowheads="1"/>
          </p:cNvSpPr>
          <p:nvPr>
            <p:ph type="title"/>
          </p:nvPr>
        </p:nvSpPr>
        <p:spPr>
          <a:xfrm>
            <a:off x="714375" y="285750"/>
            <a:ext cx="7759700" cy="1149350"/>
          </a:xfrm>
        </p:spPr>
        <p:txBody>
          <a:bodyPr/>
          <a:lstStyle/>
          <a:p>
            <a:pPr>
              <a:defRPr/>
            </a:pPr>
            <a:r>
              <a:rPr lang="en-GB" dirty="0" smtClean="0"/>
              <a:t>Try it…</a:t>
            </a:r>
            <a:endParaRPr lang="en-US" dirty="0" smtClean="0"/>
          </a:p>
        </p:txBody>
      </p:sp>
      <p:sp>
        <p:nvSpPr>
          <p:cNvPr id="251907" name="Rectangle 3"/>
          <p:cNvSpPr>
            <a:spLocks noGrp="1" noChangeArrowheads="1"/>
          </p:cNvSpPr>
          <p:nvPr>
            <p:ph type="body" idx="1"/>
          </p:nvPr>
        </p:nvSpPr>
        <p:spPr>
          <a:xfrm>
            <a:off x="785813" y="1714500"/>
            <a:ext cx="7772400" cy="4114800"/>
          </a:xfrm>
        </p:spPr>
        <p:txBody>
          <a:bodyPr/>
          <a:lstStyle/>
          <a:p>
            <a:r>
              <a:rPr lang="en-GB" smtClean="0"/>
              <a:t>Target: link DCO’s and DC’s to Goals (add in linking material if necessary and focus on business goals first – not generic goals)</a:t>
            </a:r>
          </a:p>
          <a:p>
            <a:r>
              <a:rPr lang="en-GB" smtClean="0"/>
              <a:t>Work at the appropriate level</a:t>
            </a:r>
          </a:p>
          <a:p>
            <a:r>
              <a:rPr lang="en-GB" sz="2000" smtClean="0"/>
              <a:t>Either bring goals onto a repeated view of DC’s map (do NOT use copy and paste EVER) </a:t>
            </a:r>
          </a:p>
          <a:p>
            <a:r>
              <a:rPr lang="en-GB" sz="2000" smtClean="0"/>
              <a:t>Or bring DCO’s and DC’s on to a repeated view of the goals system view</a:t>
            </a:r>
          </a:p>
          <a:p>
            <a:r>
              <a:rPr lang="en-GB" sz="2000" smtClean="0"/>
              <a:t>To repeat a view: right click on TAB and bring layout</a:t>
            </a:r>
          </a:p>
          <a:p>
            <a:endParaRPr lang="en-GB" sz="1600" smtClean="0"/>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4098"/>
          <p:cNvSpPr>
            <a:spLocks noGrp="1" noChangeArrowheads="1"/>
          </p:cNvSpPr>
          <p:nvPr>
            <p:ph type="title"/>
          </p:nvPr>
        </p:nvSpPr>
        <p:spPr>
          <a:xfrm>
            <a:off x="633413" y="609600"/>
            <a:ext cx="7758112" cy="1149350"/>
          </a:xfrm>
        </p:spPr>
        <p:txBody>
          <a:bodyPr/>
          <a:lstStyle/>
          <a:p>
            <a:pPr>
              <a:defRPr/>
            </a:pPr>
            <a:r>
              <a:rPr lang="en-GB" dirty="0" smtClean="0"/>
              <a:t>Revise the Goals System if necessary</a:t>
            </a:r>
          </a:p>
        </p:txBody>
      </p:sp>
      <p:sp>
        <p:nvSpPr>
          <p:cNvPr id="258051" name="Rectangle 4099"/>
          <p:cNvSpPr>
            <a:spLocks noGrp="1" noChangeArrowheads="1"/>
          </p:cNvSpPr>
          <p:nvPr>
            <p:ph type="body" idx="1"/>
          </p:nvPr>
        </p:nvSpPr>
        <p:spPr>
          <a:xfrm>
            <a:off x="773113" y="2209800"/>
            <a:ext cx="7772400" cy="4114800"/>
          </a:xfrm>
        </p:spPr>
        <p:txBody>
          <a:bodyPr/>
          <a:lstStyle/>
          <a:p>
            <a:r>
              <a:rPr lang="en-GB" sz="2800" smtClean="0">
                <a:cs typeface="Times New Roman" pitchFamily="18" charset="0"/>
              </a:rPr>
              <a:t>Make the Goals System realistic and powerful</a:t>
            </a:r>
            <a:r>
              <a:rPr lang="en-GB" sz="2800" smtClean="0"/>
              <a:t> </a:t>
            </a:r>
          </a:p>
          <a:p>
            <a:r>
              <a:rPr lang="en-GB" sz="2800" smtClean="0"/>
              <a:t>In the light of the Business Model/Livelihood Scheme development identify:</a:t>
            </a:r>
          </a:p>
          <a:p>
            <a:pPr lvl="1"/>
            <a:r>
              <a:rPr lang="en-GB" sz="2400" smtClean="0"/>
              <a:t>Goals that are less realistic because they do not have the sustenance of at least one distinctive competence</a:t>
            </a:r>
          </a:p>
          <a:p>
            <a:pPr lvl="1"/>
            <a:r>
              <a:rPr lang="en-GB" sz="2400" smtClean="0"/>
              <a:t>Distinctive competencies that are CORE and might become of Goal status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p:cNvSpPr>
            <a:spLocks noGrp="1" noChangeArrowheads="1"/>
          </p:cNvSpPr>
          <p:nvPr>
            <p:ph type="title"/>
          </p:nvPr>
        </p:nvSpPr>
        <p:spPr>
          <a:xfrm>
            <a:off x="755650" y="188913"/>
            <a:ext cx="7759700" cy="1149350"/>
          </a:xfrm>
        </p:spPr>
        <p:txBody>
          <a:bodyPr/>
          <a:lstStyle/>
          <a:p>
            <a:pPr>
              <a:defRPr/>
            </a:pPr>
            <a:r>
              <a:rPr lang="en-GB" smtClean="0"/>
              <a:t>Goal system check…</a:t>
            </a:r>
          </a:p>
        </p:txBody>
      </p:sp>
      <p:sp>
        <p:nvSpPr>
          <p:cNvPr id="260099" name="Rectangle 3"/>
          <p:cNvSpPr>
            <a:spLocks noGrp="1" noChangeArrowheads="1"/>
          </p:cNvSpPr>
          <p:nvPr>
            <p:ph type="body" idx="1"/>
          </p:nvPr>
        </p:nvSpPr>
        <p:spPr>
          <a:xfrm>
            <a:off x="755650" y="1557338"/>
            <a:ext cx="7772400" cy="4114800"/>
          </a:xfrm>
        </p:spPr>
        <p:txBody>
          <a:bodyPr/>
          <a:lstStyle/>
          <a:p>
            <a:pPr>
              <a:lnSpc>
                <a:spcPct val="80000"/>
              </a:lnSpc>
            </a:pPr>
            <a:r>
              <a:rPr lang="en-GB" sz="2400" dirty="0" smtClean="0"/>
              <a:t>Goal system task: to avoid replicating the past and/or creating unhelpful stakeholder responses</a:t>
            </a:r>
          </a:p>
          <a:p>
            <a:pPr lvl="1">
              <a:lnSpc>
                <a:spcPct val="80000"/>
              </a:lnSpc>
            </a:pPr>
            <a:r>
              <a:rPr lang="en-GB" sz="2000" dirty="0" smtClean="0"/>
              <a:t>Hold the emerging goal system up (as the image in the ‘mirror’) </a:t>
            </a:r>
          </a:p>
          <a:p>
            <a:pPr lvl="2">
              <a:lnSpc>
                <a:spcPct val="80000"/>
              </a:lnSpc>
            </a:pPr>
            <a:r>
              <a:rPr lang="en-GB" sz="1800" dirty="0" smtClean="0"/>
              <a:t>This represents the future as driven by the past (from the current issues map): it may, therefore, be a recipe for recreating the past</a:t>
            </a:r>
          </a:p>
          <a:p>
            <a:pPr lvl="2">
              <a:lnSpc>
                <a:spcPct val="80000"/>
              </a:lnSpc>
            </a:pPr>
            <a:r>
              <a:rPr lang="en-GB" sz="1800" dirty="0" smtClean="0"/>
              <a:t>Check that this is a ‘comfortable’ view of the required strategic future</a:t>
            </a:r>
          </a:p>
          <a:p>
            <a:pPr lvl="3">
              <a:lnSpc>
                <a:spcPct val="80000"/>
              </a:lnSpc>
            </a:pPr>
            <a:r>
              <a:rPr lang="en-GB" sz="1600" dirty="0" smtClean="0"/>
              <a:t>When it is not, then ‘delete’ the goal (not literally – mark it) AND ensure that the issues that generated it are ‘deleted’, so creating important ‘strategic slack’/resource/energy</a:t>
            </a:r>
          </a:p>
          <a:p>
            <a:pPr lvl="2">
              <a:lnSpc>
                <a:spcPct val="80000"/>
              </a:lnSpc>
            </a:pPr>
            <a:r>
              <a:rPr lang="en-GB" sz="1800" dirty="0" smtClean="0"/>
              <a:t>Add new goals that describe the organization as it is required to be</a:t>
            </a:r>
          </a:p>
          <a:p>
            <a:pPr lvl="3">
              <a:lnSpc>
                <a:spcPct val="80000"/>
              </a:lnSpc>
            </a:pPr>
            <a:r>
              <a:rPr lang="en-GB" sz="1600" dirty="0" smtClean="0"/>
              <a:t>Make sure of laddering from opportunities not just issues</a:t>
            </a:r>
          </a:p>
          <a:p>
            <a:pPr>
              <a:lnSpc>
                <a:spcPct val="80000"/>
              </a:lnSpc>
            </a:pPr>
            <a:r>
              <a:rPr lang="en-GB" sz="2400" dirty="0" smtClean="0"/>
              <a:t>Problems making the goals system explain the “business we’re in”</a:t>
            </a:r>
          </a:p>
          <a:p>
            <a:pPr lvl="3">
              <a:lnSpc>
                <a:spcPct val="80000"/>
              </a:lnSpc>
              <a:buFontTx/>
              <a:buNone/>
            </a:pPr>
            <a:endParaRPr lang="en-GB" sz="16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Text Box 2"/>
          <p:cNvSpPr txBox="1">
            <a:spLocks noChangeArrowheads="1"/>
          </p:cNvSpPr>
          <p:nvPr/>
        </p:nvSpPr>
        <p:spPr bwMode="auto">
          <a:xfrm>
            <a:off x="2743200" y="533400"/>
            <a:ext cx="3352800" cy="457200"/>
          </a:xfrm>
          <a:prstGeom prst="rect">
            <a:avLst/>
          </a:prstGeom>
          <a:noFill/>
          <a:ln w="12700">
            <a:noFill/>
            <a:miter lim="800000"/>
            <a:headEnd type="none" w="sm" len="sm"/>
            <a:tailEnd type="none" w="sm" len="sm"/>
          </a:ln>
        </p:spPr>
        <p:txBody>
          <a:bodyPr>
            <a:spAutoFit/>
          </a:bodyPr>
          <a:lstStyle/>
          <a:p>
            <a:pPr algn="ctr"/>
            <a:r>
              <a:rPr lang="en-US" sz="1200" b="1">
                <a:solidFill>
                  <a:schemeClr val="tx1"/>
                </a:solidFill>
                <a:latin typeface="Tahoma" pitchFamily="34" charset="0"/>
              </a:rPr>
              <a:t>Profit/Profitability/Shareholder Value or</a:t>
            </a:r>
          </a:p>
          <a:p>
            <a:pPr algn="ctr"/>
            <a:r>
              <a:rPr lang="en-US" sz="1200" b="1">
                <a:solidFill>
                  <a:schemeClr val="tx1"/>
                </a:solidFill>
                <a:latin typeface="Tahoma" pitchFamily="34" charset="0"/>
              </a:rPr>
              <a:t>Mandate</a:t>
            </a:r>
          </a:p>
        </p:txBody>
      </p:sp>
      <p:sp>
        <p:nvSpPr>
          <p:cNvPr id="270339" name="Text Box 3"/>
          <p:cNvSpPr txBox="1">
            <a:spLocks noChangeArrowheads="1"/>
          </p:cNvSpPr>
          <p:nvPr/>
        </p:nvSpPr>
        <p:spPr bwMode="auto">
          <a:xfrm>
            <a:off x="2946400" y="2744788"/>
            <a:ext cx="2743200" cy="457200"/>
          </a:xfrm>
          <a:prstGeom prst="rect">
            <a:avLst/>
          </a:prstGeom>
          <a:noFill/>
          <a:ln w="12700">
            <a:noFill/>
            <a:miter lim="800000"/>
            <a:headEnd type="none" w="sm" len="sm"/>
            <a:tailEnd type="none" w="sm" len="sm"/>
          </a:ln>
        </p:spPr>
        <p:txBody>
          <a:bodyPr>
            <a:spAutoFit/>
          </a:bodyPr>
          <a:lstStyle/>
          <a:p>
            <a:pPr algn="ctr"/>
            <a:r>
              <a:rPr lang="en-US" sz="1200" b="1" i="1">
                <a:solidFill>
                  <a:schemeClr val="tx1"/>
                </a:solidFill>
                <a:latin typeface="Tahoma" pitchFamily="34" charset="0"/>
              </a:rPr>
              <a:t>Distinctive System of Goals/Aspirations</a:t>
            </a:r>
          </a:p>
        </p:txBody>
      </p:sp>
      <p:sp>
        <p:nvSpPr>
          <p:cNvPr id="270340" name="Text Box 4"/>
          <p:cNvSpPr txBox="1">
            <a:spLocks noChangeArrowheads="1"/>
          </p:cNvSpPr>
          <p:nvPr/>
        </p:nvSpPr>
        <p:spPr bwMode="auto">
          <a:xfrm>
            <a:off x="3251200" y="3657600"/>
            <a:ext cx="2514600" cy="274638"/>
          </a:xfrm>
          <a:prstGeom prst="rect">
            <a:avLst/>
          </a:prstGeom>
          <a:noFill/>
          <a:ln w="12700">
            <a:noFill/>
            <a:miter lim="800000"/>
            <a:headEnd type="none" w="sm" len="sm"/>
            <a:tailEnd type="none" w="sm" len="sm"/>
          </a:ln>
        </p:spPr>
        <p:txBody>
          <a:bodyPr wrap="none">
            <a:spAutoFit/>
          </a:bodyPr>
          <a:lstStyle/>
          <a:p>
            <a:r>
              <a:rPr lang="en-US" sz="1200" b="1" i="1">
                <a:solidFill>
                  <a:schemeClr val="tx1"/>
                </a:solidFill>
                <a:latin typeface="Tahoma" pitchFamily="34" charset="0"/>
              </a:rPr>
              <a:t>Core Distinctive Competencies</a:t>
            </a:r>
          </a:p>
        </p:txBody>
      </p:sp>
      <p:sp>
        <p:nvSpPr>
          <p:cNvPr id="270341" name="Line 5"/>
          <p:cNvSpPr>
            <a:spLocks noChangeShapeType="1"/>
          </p:cNvSpPr>
          <p:nvPr/>
        </p:nvSpPr>
        <p:spPr bwMode="auto">
          <a:xfrm flipV="1">
            <a:off x="4394200" y="3200400"/>
            <a:ext cx="0" cy="420688"/>
          </a:xfrm>
          <a:prstGeom prst="line">
            <a:avLst/>
          </a:prstGeom>
          <a:noFill/>
          <a:ln w="28575">
            <a:solidFill>
              <a:srgbClr val="000000"/>
            </a:solidFill>
            <a:round/>
            <a:headEnd type="none" w="sm" len="sm"/>
            <a:tailEnd type="stealth" w="lg" len="lg"/>
          </a:ln>
        </p:spPr>
        <p:txBody>
          <a:bodyPr/>
          <a:lstStyle/>
          <a:p>
            <a:endParaRPr lang="en-GB"/>
          </a:p>
        </p:txBody>
      </p:sp>
      <p:sp>
        <p:nvSpPr>
          <p:cNvPr id="270342" name="Line 6"/>
          <p:cNvSpPr>
            <a:spLocks noChangeShapeType="1"/>
          </p:cNvSpPr>
          <p:nvPr/>
        </p:nvSpPr>
        <p:spPr bwMode="auto">
          <a:xfrm flipV="1">
            <a:off x="4572000" y="1844675"/>
            <a:ext cx="863600" cy="830263"/>
          </a:xfrm>
          <a:prstGeom prst="line">
            <a:avLst/>
          </a:prstGeom>
          <a:noFill/>
          <a:ln w="28575">
            <a:solidFill>
              <a:srgbClr val="000000"/>
            </a:solidFill>
            <a:round/>
            <a:headEnd type="none" w="sm" len="sm"/>
            <a:tailEnd type="stealth" w="lg" len="lg"/>
          </a:ln>
        </p:spPr>
        <p:txBody>
          <a:bodyPr/>
          <a:lstStyle/>
          <a:p>
            <a:endParaRPr lang="en-GB"/>
          </a:p>
        </p:txBody>
      </p:sp>
      <p:sp>
        <p:nvSpPr>
          <p:cNvPr id="270343" name="Text Box 7"/>
          <p:cNvSpPr txBox="1">
            <a:spLocks noChangeArrowheads="1"/>
          </p:cNvSpPr>
          <p:nvPr/>
        </p:nvSpPr>
        <p:spPr bwMode="auto">
          <a:xfrm>
            <a:off x="570335" y="5655062"/>
            <a:ext cx="8271816" cy="400110"/>
          </a:xfrm>
          <a:prstGeom prst="rect">
            <a:avLst/>
          </a:prstGeom>
          <a:noFill/>
          <a:ln w="12700">
            <a:noFill/>
            <a:miter lim="800000"/>
            <a:headEnd type="none" w="sm" len="sm"/>
            <a:tailEnd type="none" w="sm" len="sm"/>
          </a:ln>
        </p:spPr>
        <p:txBody>
          <a:bodyPr wrap="none">
            <a:spAutoFit/>
          </a:bodyPr>
          <a:lstStyle/>
          <a:p>
            <a:r>
              <a:rPr lang="en-US" sz="2000" b="1" dirty="0">
                <a:solidFill>
                  <a:schemeClr val="accent2"/>
                </a:solidFill>
                <a:latin typeface="Tahoma" pitchFamily="34" charset="0"/>
              </a:rPr>
              <a:t>Summarizing the </a:t>
            </a:r>
            <a:r>
              <a:rPr lang="en-US" sz="2000" b="1" dirty="0" smtClean="0">
                <a:solidFill>
                  <a:schemeClr val="accent2"/>
                </a:solidFill>
                <a:latin typeface="Tahoma" pitchFamily="34" charset="0"/>
              </a:rPr>
              <a:t>Elements of the Statement of Strategic </a:t>
            </a:r>
            <a:r>
              <a:rPr lang="en-US" sz="2000" b="1" dirty="0">
                <a:solidFill>
                  <a:schemeClr val="accent2"/>
                </a:solidFill>
                <a:latin typeface="Tahoma" pitchFamily="34" charset="0"/>
              </a:rPr>
              <a:t>Intent</a:t>
            </a:r>
          </a:p>
        </p:txBody>
      </p:sp>
      <p:sp>
        <p:nvSpPr>
          <p:cNvPr id="270344" name="Text Box 8"/>
          <p:cNvSpPr txBox="1">
            <a:spLocks noChangeArrowheads="1"/>
          </p:cNvSpPr>
          <p:nvPr/>
        </p:nvSpPr>
        <p:spPr bwMode="auto">
          <a:xfrm>
            <a:off x="3332163" y="4413250"/>
            <a:ext cx="2117725" cy="274638"/>
          </a:xfrm>
          <a:prstGeom prst="rect">
            <a:avLst/>
          </a:prstGeom>
          <a:noFill/>
          <a:ln w="12700">
            <a:noFill/>
            <a:miter lim="800000"/>
            <a:headEnd type="none" w="sm" len="sm"/>
            <a:tailEnd type="none" w="sm" len="sm"/>
          </a:ln>
        </p:spPr>
        <p:txBody>
          <a:bodyPr wrap="none">
            <a:spAutoFit/>
          </a:bodyPr>
          <a:lstStyle/>
          <a:p>
            <a:r>
              <a:rPr lang="en-US" sz="1200" b="1" i="1">
                <a:solidFill>
                  <a:schemeClr val="tx1"/>
                </a:solidFill>
                <a:latin typeface="Tahoma" pitchFamily="34" charset="0"/>
              </a:rPr>
              <a:t>Distinctive Competencies</a:t>
            </a:r>
          </a:p>
        </p:txBody>
      </p:sp>
      <p:sp>
        <p:nvSpPr>
          <p:cNvPr id="270345" name="Line 9"/>
          <p:cNvSpPr>
            <a:spLocks noChangeShapeType="1"/>
          </p:cNvSpPr>
          <p:nvPr/>
        </p:nvSpPr>
        <p:spPr bwMode="auto">
          <a:xfrm flipV="1">
            <a:off x="4211638" y="3976688"/>
            <a:ext cx="188912" cy="388937"/>
          </a:xfrm>
          <a:prstGeom prst="line">
            <a:avLst/>
          </a:prstGeom>
          <a:noFill/>
          <a:ln w="28575">
            <a:solidFill>
              <a:srgbClr val="000000"/>
            </a:solidFill>
            <a:round/>
            <a:headEnd type="none" w="sm" len="sm"/>
            <a:tailEnd type="stealth" w="lg" len="lg"/>
          </a:ln>
        </p:spPr>
        <p:txBody>
          <a:bodyPr/>
          <a:lstStyle/>
          <a:p>
            <a:endParaRPr lang="en-GB"/>
          </a:p>
        </p:txBody>
      </p:sp>
      <p:sp>
        <p:nvSpPr>
          <p:cNvPr id="270346" name="Text Box 10"/>
          <p:cNvSpPr txBox="1">
            <a:spLocks noChangeArrowheads="1"/>
          </p:cNvSpPr>
          <p:nvPr/>
        </p:nvSpPr>
        <p:spPr bwMode="auto">
          <a:xfrm>
            <a:off x="4356100" y="1341438"/>
            <a:ext cx="2743200" cy="457200"/>
          </a:xfrm>
          <a:prstGeom prst="rect">
            <a:avLst/>
          </a:prstGeom>
          <a:noFill/>
          <a:ln w="12700">
            <a:noFill/>
            <a:miter lim="800000"/>
            <a:headEnd type="none" w="sm" len="sm"/>
            <a:tailEnd type="none" w="sm" len="sm"/>
          </a:ln>
        </p:spPr>
        <p:txBody>
          <a:bodyPr>
            <a:spAutoFit/>
          </a:bodyPr>
          <a:lstStyle/>
          <a:p>
            <a:pPr algn="ctr"/>
            <a:r>
              <a:rPr lang="en-US" sz="1200" b="1" i="1">
                <a:solidFill>
                  <a:schemeClr val="tx1"/>
                </a:solidFill>
                <a:latin typeface="Tahoma" pitchFamily="34" charset="0"/>
              </a:rPr>
              <a:t>Delivering </a:t>
            </a:r>
          </a:p>
          <a:p>
            <a:pPr algn="ctr"/>
            <a:r>
              <a:rPr lang="en-US" sz="1200" b="1" i="1">
                <a:solidFill>
                  <a:schemeClr val="tx1"/>
                </a:solidFill>
                <a:latin typeface="Tahoma" pitchFamily="34" charset="0"/>
              </a:rPr>
              <a:t>Customer Values</a:t>
            </a:r>
          </a:p>
        </p:txBody>
      </p:sp>
      <p:sp>
        <p:nvSpPr>
          <p:cNvPr id="270347" name="Text Box 11"/>
          <p:cNvSpPr txBox="1">
            <a:spLocks noChangeArrowheads="1"/>
          </p:cNvSpPr>
          <p:nvPr/>
        </p:nvSpPr>
        <p:spPr bwMode="auto">
          <a:xfrm>
            <a:off x="1116013" y="1773238"/>
            <a:ext cx="2743200" cy="457200"/>
          </a:xfrm>
          <a:prstGeom prst="rect">
            <a:avLst/>
          </a:prstGeom>
          <a:noFill/>
          <a:ln w="12700">
            <a:noFill/>
            <a:miter lim="800000"/>
            <a:headEnd type="none" w="sm" len="sm"/>
            <a:tailEnd type="none" w="sm" len="sm"/>
          </a:ln>
        </p:spPr>
        <p:txBody>
          <a:bodyPr>
            <a:spAutoFit/>
          </a:bodyPr>
          <a:lstStyle/>
          <a:p>
            <a:pPr algn="ctr"/>
            <a:r>
              <a:rPr lang="en-US" sz="1200" b="1" i="1">
                <a:solidFill>
                  <a:srgbClr val="037C03"/>
                </a:solidFill>
                <a:latin typeface="Tahoma" pitchFamily="34" charset="0"/>
              </a:rPr>
              <a:t>Delivering the Character of the Organization</a:t>
            </a:r>
          </a:p>
        </p:txBody>
      </p:sp>
      <p:sp>
        <p:nvSpPr>
          <p:cNvPr id="270348" name="Line 12"/>
          <p:cNvSpPr>
            <a:spLocks noChangeShapeType="1"/>
          </p:cNvSpPr>
          <p:nvPr/>
        </p:nvSpPr>
        <p:spPr bwMode="auto">
          <a:xfrm flipH="1" flipV="1">
            <a:off x="4572000" y="1041400"/>
            <a:ext cx="576263" cy="300038"/>
          </a:xfrm>
          <a:prstGeom prst="line">
            <a:avLst/>
          </a:prstGeom>
          <a:noFill/>
          <a:ln w="28575">
            <a:solidFill>
              <a:srgbClr val="000000"/>
            </a:solidFill>
            <a:round/>
            <a:headEnd type="none" w="sm" len="sm"/>
            <a:tailEnd type="stealth" w="lg" len="lg"/>
          </a:ln>
        </p:spPr>
        <p:txBody>
          <a:bodyPr/>
          <a:lstStyle/>
          <a:p>
            <a:endParaRPr lang="en-GB"/>
          </a:p>
        </p:txBody>
      </p:sp>
      <p:sp>
        <p:nvSpPr>
          <p:cNvPr id="270349" name="Line 13"/>
          <p:cNvSpPr>
            <a:spLocks noChangeShapeType="1"/>
          </p:cNvSpPr>
          <p:nvPr/>
        </p:nvSpPr>
        <p:spPr bwMode="auto">
          <a:xfrm flipH="1" flipV="1">
            <a:off x="3276600" y="2133600"/>
            <a:ext cx="939800" cy="520700"/>
          </a:xfrm>
          <a:prstGeom prst="line">
            <a:avLst/>
          </a:prstGeom>
          <a:noFill/>
          <a:ln w="28575">
            <a:solidFill>
              <a:srgbClr val="037C03"/>
            </a:solidFill>
            <a:round/>
            <a:headEnd type="none" w="sm" len="sm"/>
            <a:tailEnd type="stealth" w="lg" len="lg"/>
          </a:ln>
        </p:spPr>
        <p:txBody>
          <a:bodyPr/>
          <a:lstStyle/>
          <a:p>
            <a:endParaRPr lang="en-GB"/>
          </a:p>
        </p:txBody>
      </p:sp>
      <p:sp>
        <p:nvSpPr>
          <p:cNvPr id="270350" name="Line 14"/>
          <p:cNvSpPr>
            <a:spLocks noChangeShapeType="1"/>
          </p:cNvSpPr>
          <p:nvPr/>
        </p:nvSpPr>
        <p:spPr bwMode="auto">
          <a:xfrm flipV="1">
            <a:off x="3779838" y="1628775"/>
            <a:ext cx="1223962" cy="215900"/>
          </a:xfrm>
          <a:prstGeom prst="line">
            <a:avLst/>
          </a:prstGeom>
          <a:noFill/>
          <a:ln w="28575">
            <a:solidFill>
              <a:srgbClr val="037C03"/>
            </a:solidFill>
            <a:prstDash val="dash"/>
            <a:round/>
            <a:headEnd type="none" w="sm" len="sm"/>
            <a:tailEnd type="stealth" w="lg" len="lg"/>
          </a:ln>
        </p:spPr>
        <p:txBody>
          <a:bodyPr/>
          <a:lstStyle/>
          <a:p>
            <a:endParaRPr lang="en-GB"/>
          </a:p>
        </p:txBody>
      </p:sp>
      <p:sp>
        <p:nvSpPr>
          <p:cNvPr id="270351" name="Text Box 15"/>
          <p:cNvSpPr txBox="1">
            <a:spLocks noChangeArrowheads="1"/>
          </p:cNvSpPr>
          <p:nvPr/>
        </p:nvSpPr>
        <p:spPr bwMode="auto">
          <a:xfrm>
            <a:off x="2195513" y="5013325"/>
            <a:ext cx="1257300" cy="274638"/>
          </a:xfrm>
          <a:prstGeom prst="rect">
            <a:avLst/>
          </a:prstGeom>
          <a:noFill/>
          <a:ln w="12700">
            <a:noFill/>
            <a:miter lim="800000"/>
            <a:headEnd type="none" w="sm" len="sm"/>
            <a:tailEnd type="none" w="sm" len="sm"/>
          </a:ln>
        </p:spPr>
        <p:txBody>
          <a:bodyPr wrap="none">
            <a:spAutoFit/>
          </a:bodyPr>
          <a:lstStyle/>
          <a:p>
            <a:r>
              <a:rPr lang="en-US" sz="1200" b="1" i="1">
                <a:solidFill>
                  <a:schemeClr val="tx1"/>
                </a:solidFill>
                <a:latin typeface="Tahoma" pitchFamily="34" charset="0"/>
              </a:rPr>
              <a:t>Competencies</a:t>
            </a:r>
          </a:p>
        </p:txBody>
      </p:sp>
      <p:sp>
        <p:nvSpPr>
          <p:cNvPr id="270352" name="Line 16"/>
          <p:cNvSpPr>
            <a:spLocks noChangeShapeType="1"/>
          </p:cNvSpPr>
          <p:nvPr/>
        </p:nvSpPr>
        <p:spPr bwMode="auto">
          <a:xfrm flipV="1">
            <a:off x="2771775" y="4005263"/>
            <a:ext cx="1079500" cy="923925"/>
          </a:xfrm>
          <a:prstGeom prst="line">
            <a:avLst/>
          </a:prstGeom>
          <a:noFill/>
          <a:ln w="28575">
            <a:solidFill>
              <a:srgbClr val="000000"/>
            </a:solidFill>
            <a:round/>
            <a:headEnd type="none" w="sm" len="sm"/>
            <a:tailEnd type="stealth" w="lg" len="lg"/>
          </a:ln>
        </p:spPr>
        <p:txBody>
          <a:bodyPr/>
          <a:lstStyle/>
          <a:p>
            <a:endParaRPr lang="en-GB"/>
          </a:p>
        </p:txBody>
      </p:sp>
      <p:sp>
        <p:nvSpPr>
          <p:cNvPr id="270353" name="Line 17"/>
          <p:cNvSpPr>
            <a:spLocks noChangeShapeType="1"/>
          </p:cNvSpPr>
          <p:nvPr/>
        </p:nvSpPr>
        <p:spPr bwMode="auto">
          <a:xfrm flipV="1">
            <a:off x="3132138" y="4724400"/>
            <a:ext cx="647700" cy="217488"/>
          </a:xfrm>
          <a:prstGeom prst="line">
            <a:avLst/>
          </a:prstGeom>
          <a:noFill/>
          <a:ln w="28575">
            <a:solidFill>
              <a:srgbClr val="000000"/>
            </a:solidFill>
            <a:round/>
            <a:headEnd type="none" w="sm" len="sm"/>
            <a:tailEnd type="stealth" w="lg" len="lg"/>
          </a:ln>
        </p:spPr>
        <p:txBody>
          <a:bodyPr/>
          <a:lstStyle/>
          <a:p>
            <a:endParaRPr lang="en-GB"/>
          </a:p>
        </p:txBody>
      </p:sp>
      <p:sp>
        <p:nvSpPr>
          <p:cNvPr id="270354" name="Text Box 18"/>
          <p:cNvSpPr txBox="1">
            <a:spLocks noChangeArrowheads="1"/>
          </p:cNvSpPr>
          <p:nvPr/>
        </p:nvSpPr>
        <p:spPr bwMode="auto">
          <a:xfrm>
            <a:off x="6227763" y="3500438"/>
            <a:ext cx="2100262" cy="457200"/>
          </a:xfrm>
          <a:prstGeom prst="rect">
            <a:avLst/>
          </a:prstGeom>
          <a:noFill/>
          <a:ln w="12700">
            <a:noFill/>
            <a:miter lim="800000"/>
            <a:headEnd type="none" w="sm" len="sm"/>
            <a:tailEnd type="none" w="sm" len="sm"/>
          </a:ln>
        </p:spPr>
        <p:txBody>
          <a:bodyPr wrap="none">
            <a:spAutoFit/>
          </a:bodyPr>
          <a:lstStyle/>
          <a:p>
            <a:pPr algn="ctr"/>
            <a:r>
              <a:rPr lang="en-US" sz="1200" b="1" i="1">
                <a:solidFill>
                  <a:srgbClr val="0066FF"/>
                </a:solidFill>
                <a:latin typeface="Tahoma" pitchFamily="34" charset="0"/>
              </a:rPr>
              <a:t>Strategies</a:t>
            </a:r>
          </a:p>
          <a:p>
            <a:pPr algn="ctr"/>
            <a:r>
              <a:rPr lang="en-US" sz="1200" b="1" i="1">
                <a:solidFill>
                  <a:srgbClr val="0066FF"/>
                </a:solidFill>
                <a:latin typeface="Tahoma" pitchFamily="34" charset="0"/>
              </a:rPr>
              <a:t>to address priority issues</a:t>
            </a:r>
          </a:p>
        </p:txBody>
      </p:sp>
      <p:sp>
        <p:nvSpPr>
          <p:cNvPr id="270355" name="Line 19"/>
          <p:cNvSpPr>
            <a:spLocks noChangeShapeType="1"/>
          </p:cNvSpPr>
          <p:nvPr/>
        </p:nvSpPr>
        <p:spPr bwMode="auto">
          <a:xfrm flipH="1" flipV="1">
            <a:off x="5364163" y="4076700"/>
            <a:ext cx="720725" cy="647700"/>
          </a:xfrm>
          <a:prstGeom prst="line">
            <a:avLst/>
          </a:prstGeom>
          <a:noFill/>
          <a:ln w="28575">
            <a:solidFill>
              <a:srgbClr val="000000"/>
            </a:solidFill>
            <a:round/>
            <a:headEnd type="none" w="sm" len="sm"/>
            <a:tailEnd type="stealth" w="lg" len="lg"/>
          </a:ln>
        </p:spPr>
        <p:txBody>
          <a:bodyPr/>
          <a:lstStyle/>
          <a:p>
            <a:endParaRPr lang="en-GB"/>
          </a:p>
        </p:txBody>
      </p:sp>
      <p:sp>
        <p:nvSpPr>
          <p:cNvPr id="270356" name="Line 20"/>
          <p:cNvSpPr>
            <a:spLocks noChangeShapeType="1"/>
          </p:cNvSpPr>
          <p:nvPr/>
        </p:nvSpPr>
        <p:spPr bwMode="auto">
          <a:xfrm flipH="1" flipV="1">
            <a:off x="5292725" y="3068638"/>
            <a:ext cx="1366838" cy="492125"/>
          </a:xfrm>
          <a:prstGeom prst="line">
            <a:avLst/>
          </a:prstGeom>
          <a:noFill/>
          <a:ln w="28575">
            <a:solidFill>
              <a:srgbClr val="000000"/>
            </a:solidFill>
            <a:round/>
            <a:headEnd type="none" w="sm" len="sm"/>
            <a:tailEnd type="stealth" w="lg" len="lg"/>
          </a:ln>
        </p:spPr>
        <p:txBody>
          <a:bodyPr/>
          <a:lstStyle/>
          <a:p>
            <a:endParaRPr lang="en-GB"/>
          </a:p>
        </p:txBody>
      </p:sp>
      <p:sp>
        <p:nvSpPr>
          <p:cNvPr id="270357" name="Text Box 21"/>
          <p:cNvSpPr txBox="1">
            <a:spLocks noChangeArrowheads="1"/>
          </p:cNvSpPr>
          <p:nvPr/>
        </p:nvSpPr>
        <p:spPr bwMode="auto">
          <a:xfrm>
            <a:off x="5651500" y="4797425"/>
            <a:ext cx="1670050" cy="639763"/>
          </a:xfrm>
          <a:prstGeom prst="rect">
            <a:avLst/>
          </a:prstGeom>
          <a:noFill/>
          <a:ln w="12700">
            <a:noFill/>
            <a:miter lim="800000"/>
            <a:headEnd type="none" w="sm" len="sm"/>
            <a:tailEnd type="none" w="sm" len="sm"/>
          </a:ln>
        </p:spPr>
        <p:txBody>
          <a:bodyPr wrap="none">
            <a:spAutoFit/>
          </a:bodyPr>
          <a:lstStyle/>
          <a:p>
            <a:pPr algn="ctr"/>
            <a:r>
              <a:rPr lang="en-US" sz="1200" b="1" i="1">
                <a:solidFill>
                  <a:srgbClr val="0066FF"/>
                </a:solidFill>
                <a:latin typeface="Tahoma" pitchFamily="34" charset="0"/>
              </a:rPr>
              <a:t>Strategies</a:t>
            </a:r>
          </a:p>
          <a:p>
            <a:pPr algn="ctr"/>
            <a:r>
              <a:rPr lang="en-US" sz="1200" b="1" i="1">
                <a:solidFill>
                  <a:srgbClr val="0066FF"/>
                </a:solidFill>
                <a:latin typeface="Tahoma" pitchFamily="34" charset="0"/>
              </a:rPr>
              <a:t>to exploit &amp; sustain</a:t>
            </a:r>
          </a:p>
          <a:p>
            <a:pPr algn="ctr"/>
            <a:r>
              <a:rPr lang="en-US" sz="1200" b="1" i="1">
                <a:solidFill>
                  <a:srgbClr val="0066FF"/>
                </a:solidFill>
                <a:latin typeface="Tahoma" pitchFamily="34" charset="0"/>
              </a:rPr>
              <a:t>Core DC’s</a:t>
            </a:r>
          </a:p>
        </p:txBody>
      </p:sp>
      <p:sp>
        <p:nvSpPr>
          <p:cNvPr id="2" name="TextBox 1"/>
          <p:cNvSpPr txBox="1"/>
          <p:nvPr/>
        </p:nvSpPr>
        <p:spPr>
          <a:xfrm>
            <a:off x="5976144" y="2133600"/>
            <a:ext cx="1661032" cy="461665"/>
          </a:xfrm>
          <a:prstGeom prst="rect">
            <a:avLst/>
          </a:prstGeom>
          <a:noFill/>
        </p:spPr>
        <p:txBody>
          <a:bodyPr wrap="none" rtlCol="0">
            <a:spAutoFit/>
          </a:bodyPr>
          <a:lstStyle/>
          <a:p>
            <a:r>
              <a:rPr lang="en-GB" b="1" dirty="0" smtClean="0">
                <a:solidFill>
                  <a:srgbClr val="FF0000"/>
                </a:solidFill>
                <a:latin typeface="Tahoma" pitchFamily="34" charset="0"/>
                <a:ea typeface="Tahoma" pitchFamily="34" charset="0"/>
                <a:cs typeface="Tahoma" pitchFamily="34" charset="0"/>
              </a:rPr>
              <a:t>PURPOSE</a:t>
            </a:r>
            <a:endParaRPr lang="en-GB" b="1" dirty="0">
              <a:solidFill>
                <a:srgbClr val="FF0000"/>
              </a:solidFill>
              <a:latin typeface="Tahoma" pitchFamily="34" charset="0"/>
              <a:ea typeface="Tahoma" pitchFamily="34" charset="0"/>
              <a:cs typeface="Tahoma" pitchFamily="34" charset="0"/>
            </a:endParaRPr>
          </a:p>
        </p:txBody>
      </p:sp>
      <p:sp>
        <p:nvSpPr>
          <p:cNvPr id="23" name="TextBox 22"/>
          <p:cNvSpPr txBox="1"/>
          <p:nvPr/>
        </p:nvSpPr>
        <p:spPr>
          <a:xfrm>
            <a:off x="6249782" y="4154784"/>
            <a:ext cx="2143536" cy="461665"/>
          </a:xfrm>
          <a:prstGeom prst="rect">
            <a:avLst/>
          </a:prstGeom>
          <a:noFill/>
        </p:spPr>
        <p:txBody>
          <a:bodyPr wrap="none" rtlCol="0">
            <a:spAutoFit/>
          </a:bodyPr>
          <a:lstStyle/>
          <a:p>
            <a:r>
              <a:rPr lang="en-GB" b="1" dirty="0" smtClean="0">
                <a:solidFill>
                  <a:srgbClr val="FF0000"/>
                </a:solidFill>
                <a:latin typeface="Tahoma" pitchFamily="34" charset="0"/>
                <a:ea typeface="Tahoma" pitchFamily="34" charset="0"/>
                <a:cs typeface="Tahoma" pitchFamily="34" charset="0"/>
              </a:rPr>
              <a:t>STRATEGIES</a:t>
            </a:r>
            <a:endParaRPr lang="en-GB" b="1" dirty="0">
              <a:solidFill>
                <a:srgbClr val="FF0000"/>
              </a:solidFill>
              <a:latin typeface="Tahoma" pitchFamily="34" charset="0"/>
              <a:ea typeface="Tahoma" pitchFamily="34" charset="0"/>
              <a:cs typeface="Tahoma" pitchFamily="34" charset="0"/>
            </a:endParaRPr>
          </a:p>
        </p:txBody>
      </p:sp>
      <p:sp>
        <p:nvSpPr>
          <p:cNvPr id="24" name="TextBox 23"/>
          <p:cNvSpPr txBox="1"/>
          <p:nvPr/>
        </p:nvSpPr>
        <p:spPr>
          <a:xfrm>
            <a:off x="580047" y="3423520"/>
            <a:ext cx="2366353" cy="830997"/>
          </a:xfrm>
          <a:prstGeom prst="rect">
            <a:avLst/>
          </a:prstGeom>
          <a:noFill/>
        </p:spPr>
        <p:txBody>
          <a:bodyPr wrap="none" rtlCol="0">
            <a:spAutoFit/>
          </a:bodyPr>
          <a:lstStyle/>
          <a:p>
            <a:r>
              <a:rPr lang="en-GB" b="1" dirty="0" smtClean="0">
                <a:solidFill>
                  <a:srgbClr val="FF0000"/>
                </a:solidFill>
                <a:latin typeface="Tahoma" pitchFamily="34" charset="0"/>
                <a:ea typeface="Tahoma" pitchFamily="34" charset="0"/>
                <a:cs typeface="Tahoma" pitchFamily="34" charset="0"/>
              </a:rPr>
              <a:t>COMPETITIVE</a:t>
            </a:r>
          </a:p>
          <a:p>
            <a:r>
              <a:rPr lang="en-GB" b="1" dirty="0" smtClean="0">
                <a:solidFill>
                  <a:srgbClr val="FF0000"/>
                </a:solidFill>
                <a:latin typeface="Tahoma" pitchFamily="34" charset="0"/>
                <a:ea typeface="Tahoma" pitchFamily="34" charset="0"/>
                <a:cs typeface="Tahoma" pitchFamily="34" charset="0"/>
              </a:rPr>
              <a:t>ADVANTAGE</a:t>
            </a:r>
            <a:endParaRPr lang="en-GB" b="1" dirty="0">
              <a:solidFill>
                <a:srgbClr val="FF0000"/>
              </a:solidFill>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2"/>
          <p:cNvSpPr>
            <a:spLocks noGrp="1" noChangeArrowheads="1"/>
          </p:cNvSpPr>
          <p:nvPr>
            <p:ph type="title"/>
          </p:nvPr>
        </p:nvSpPr>
        <p:spPr>
          <a:xfrm>
            <a:off x="228600" y="457200"/>
            <a:ext cx="8686800" cy="1149350"/>
          </a:xfrm>
        </p:spPr>
        <p:txBody>
          <a:bodyPr/>
          <a:lstStyle/>
          <a:p>
            <a:pPr>
              <a:defRPr/>
            </a:pPr>
            <a:r>
              <a:rPr lang="en-GB" sz="3600" dirty="0" smtClean="0"/>
              <a:t>Statement of Strategic Intent (SSI)</a:t>
            </a:r>
            <a:br>
              <a:rPr lang="en-GB" sz="3600" dirty="0" smtClean="0"/>
            </a:br>
            <a:endParaRPr lang="en-GB" sz="1800" dirty="0" smtClean="0"/>
          </a:p>
        </p:txBody>
      </p:sp>
      <p:sp>
        <p:nvSpPr>
          <p:cNvPr id="291843" name="Rectangle 3"/>
          <p:cNvSpPr>
            <a:spLocks noGrp="1" noChangeArrowheads="1"/>
          </p:cNvSpPr>
          <p:nvPr>
            <p:ph type="body" idx="1"/>
          </p:nvPr>
        </p:nvSpPr>
        <p:spPr>
          <a:xfrm>
            <a:off x="251520" y="1844824"/>
            <a:ext cx="8229600" cy="4419600"/>
          </a:xfrm>
        </p:spPr>
        <p:txBody>
          <a:bodyPr/>
          <a:lstStyle/>
          <a:p>
            <a:pPr lvl="1">
              <a:lnSpc>
                <a:spcPct val="90000"/>
              </a:lnSpc>
              <a:buClr>
                <a:schemeClr val="tx1"/>
              </a:buClr>
            </a:pPr>
            <a:r>
              <a:rPr lang="en-GB" sz="2400" dirty="0" smtClean="0"/>
              <a:t>Construct a Draft Statement of Strategic Intent in the form of bullet-point statements from the maps - using three sections:</a:t>
            </a:r>
          </a:p>
          <a:p>
            <a:pPr lvl="2">
              <a:lnSpc>
                <a:spcPct val="90000"/>
              </a:lnSpc>
              <a:buClr>
                <a:schemeClr val="tx1"/>
              </a:buClr>
              <a:buFontTx/>
              <a:buChar char="•"/>
            </a:pPr>
            <a:r>
              <a:rPr lang="en-GB" sz="2000" dirty="0" smtClean="0"/>
              <a:t>A statement of purpose that gets across the goals </a:t>
            </a:r>
            <a:r>
              <a:rPr lang="en-GB" sz="2000" i="1" dirty="0" smtClean="0"/>
              <a:t>system hierarchy</a:t>
            </a:r>
          </a:p>
          <a:p>
            <a:pPr lvl="2">
              <a:lnSpc>
                <a:spcPct val="90000"/>
              </a:lnSpc>
              <a:buClr>
                <a:schemeClr val="tx1"/>
              </a:buClr>
              <a:buFontTx/>
              <a:buChar char="•"/>
            </a:pPr>
            <a:r>
              <a:rPr lang="en-GB" sz="2000" dirty="0" smtClean="0"/>
              <a:t>The business model logic: the DC’s that provide for the goals </a:t>
            </a:r>
          </a:p>
          <a:p>
            <a:pPr lvl="2">
              <a:lnSpc>
                <a:spcPct val="90000"/>
              </a:lnSpc>
              <a:buClr>
                <a:schemeClr val="tx1"/>
              </a:buClr>
              <a:buFontTx/>
              <a:buChar char="•"/>
            </a:pPr>
            <a:r>
              <a:rPr lang="en-GB" sz="2000" dirty="0" smtClean="0"/>
              <a:t>Draft strategies following from prioritised issues AND strategies to develop the Business Model (sustaining the core DC’s or C’s, implementing new links)</a:t>
            </a:r>
          </a:p>
          <a:p>
            <a:pPr lvl="1">
              <a:lnSpc>
                <a:spcPct val="90000"/>
              </a:lnSpc>
              <a:buClr>
                <a:schemeClr val="tx1"/>
              </a:buClr>
            </a:pPr>
            <a:r>
              <a:rPr lang="en-GB" sz="2400" dirty="0" smtClean="0"/>
              <a:t>Attend to Stakeholder Management within each part of the SSI</a:t>
            </a:r>
          </a:p>
          <a:p>
            <a:pPr lvl="1">
              <a:lnSpc>
                <a:spcPct val="90000"/>
              </a:lnSpc>
              <a:buFont typeface="Wingdings" pitchFamily="2" charset="2"/>
              <a:buChar char="q"/>
            </a:pPr>
            <a:endParaRPr lang="en-GB" sz="2400" dirty="0" smtClean="0"/>
          </a:p>
          <a:p>
            <a:pPr>
              <a:lnSpc>
                <a:spcPct val="90000"/>
              </a:lnSpc>
              <a:buFont typeface="Wingdings" pitchFamily="2" charset="2"/>
              <a:buNone/>
            </a:pPr>
            <a:endParaRPr lang="en-GB" sz="2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02" name="Rectangle 2"/>
          <p:cNvSpPr>
            <a:spLocks noGrp="1" noChangeArrowheads="1"/>
          </p:cNvSpPr>
          <p:nvPr>
            <p:ph type="title"/>
          </p:nvPr>
        </p:nvSpPr>
        <p:spPr/>
        <p:txBody>
          <a:bodyPr/>
          <a:lstStyle/>
          <a:p>
            <a:pPr>
              <a:defRPr/>
            </a:pPr>
            <a:r>
              <a:rPr lang="en-GB" dirty="0" smtClean="0"/>
              <a:t>SSI content…</a:t>
            </a:r>
          </a:p>
        </p:txBody>
      </p:sp>
      <p:sp>
        <p:nvSpPr>
          <p:cNvPr id="299011" name="Rectangle 3"/>
          <p:cNvSpPr>
            <a:spLocks noGrp="1" noChangeArrowheads="1"/>
          </p:cNvSpPr>
          <p:nvPr>
            <p:ph type="body" idx="1"/>
          </p:nvPr>
        </p:nvSpPr>
        <p:spPr>
          <a:xfrm>
            <a:off x="755576" y="1628800"/>
            <a:ext cx="7772400" cy="4114800"/>
          </a:xfrm>
        </p:spPr>
        <p:txBody>
          <a:bodyPr/>
          <a:lstStyle/>
          <a:p>
            <a:pPr marL="533400" indent="-533400"/>
            <a:r>
              <a:rPr lang="en-GB" sz="2400" dirty="0" smtClean="0"/>
              <a:t>SSI development</a:t>
            </a:r>
          </a:p>
          <a:p>
            <a:pPr marL="914400" lvl="1" indent="-457200">
              <a:buFontTx/>
              <a:buAutoNum type="arabicPeriod"/>
            </a:pPr>
            <a:r>
              <a:rPr lang="en-GB" sz="2000" dirty="0" smtClean="0"/>
              <a:t>Tell me what are you are about?  What do are you trying achieve? [section one]</a:t>
            </a:r>
          </a:p>
          <a:p>
            <a:pPr marL="914400" lvl="1" indent="-457200">
              <a:buFontTx/>
              <a:buAutoNum type="arabicPeriod"/>
            </a:pPr>
            <a:r>
              <a:rPr lang="en-GB" sz="2000" dirty="0" smtClean="0"/>
              <a:t>Ok, others says that – so why will you manage that?  Because we, uniquely, can deliver – we are special in the following ways… [section two]</a:t>
            </a:r>
          </a:p>
          <a:p>
            <a:pPr marL="914400" lvl="1" indent="-457200">
              <a:buFontTx/>
              <a:buAutoNum type="arabicPeriod"/>
            </a:pPr>
            <a:r>
              <a:rPr lang="en-GB" sz="2000" dirty="0" smtClean="0"/>
              <a:t>And we recognise that there are some things we have to do to make this happen, not least we will ensure that others can’t grab our uniqueness. [section three]</a:t>
            </a:r>
          </a:p>
          <a:p>
            <a:pPr marL="914400" lvl="1" indent="-457200">
              <a:buFontTx/>
              <a:buAutoNum type="arabicPeriod"/>
            </a:pPr>
            <a:r>
              <a:rPr lang="en-GB" sz="2000" dirty="0" smtClean="0"/>
              <a:t>And we must pay attention to key stakeholders and their responses to support or sabotage our potential success in delivering goals (1), competitive advantage (2), and resolving our strategic issues (3)</a:t>
            </a:r>
          </a:p>
          <a:p>
            <a:pPr marL="914400" lvl="1" indent="-457200"/>
            <a:endParaRPr lang="en-GB" sz="20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988840"/>
            <a:ext cx="7759700" cy="1149350"/>
          </a:xfrm>
        </p:spPr>
        <p:txBody>
          <a:bodyPr/>
          <a:lstStyle/>
          <a:p>
            <a:r>
              <a:rPr lang="en-GB" sz="3600" dirty="0"/>
              <a:t>Please note, these slides are designed to be used in addition to the </a:t>
            </a:r>
            <a:r>
              <a:rPr lang="en-GB" sz="3600" dirty="0" smtClean="0"/>
              <a:t>book: </a:t>
            </a:r>
            <a:br>
              <a:rPr lang="en-GB" sz="3600" dirty="0" smtClean="0"/>
            </a:br>
            <a:r>
              <a:rPr lang="en-GB" sz="2400" dirty="0" smtClean="0"/>
              <a:t>Making </a:t>
            </a:r>
            <a:r>
              <a:rPr lang="en-GB" sz="2400" dirty="0"/>
              <a:t>Strategy: Mapping Out Strategic </a:t>
            </a:r>
            <a:r>
              <a:rPr lang="en-GB" sz="2400" dirty="0" smtClean="0"/>
              <a:t>Success. by Ackermann &amp; Eden, Sage, 2011</a:t>
            </a:r>
            <a:endParaRPr lang="en-GB" sz="3200" dirty="0"/>
          </a:p>
        </p:txBody>
      </p:sp>
      <p:sp>
        <p:nvSpPr>
          <p:cNvPr id="3" name="Content Placeholder 2"/>
          <p:cNvSpPr>
            <a:spLocks noGrp="1"/>
          </p:cNvSpPr>
          <p:nvPr>
            <p:ph idx="1"/>
          </p:nvPr>
        </p:nvSpPr>
        <p:spPr>
          <a:xfrm>
            <a:off x="755576" y="3717032"/>
            <a:ext cx="7772400" cy="4114800"/>
          </a:xfrm>
        </p:spPr>
        <p:txBody>
          <a:bodyPr/>
          <a:lstStyle/>
          <a:p>
            <a:r>
              <a:rPr lang="en-GB" sz="2800" dirty="0" smtClean="0"/>
              <a:t>They </a:t>
            </a:r>
            <a:r>
              <a:rPr lang="en-GB" sz="2800" dirty="0"/>
              <a:t>are not designed to be used in a ‘stand-alone’ manner, or to replicate theory and practice presented in the </a:t>
            </a:r>
            <a:r>
              <a:rPr lang="en-GB" sz="2800" dirty="0" smtClean="0"/>
              <a:t>book.</a:t>
            </a:r>
          </a:p>
          <a:p>
            <a:r>
              <a:rPr lang="en-GB" sz="2800" dirty="0" smtClean="0"/>
              <a:t>The </a:t>
            </a:r>
            <a:r>
              <a:rPr lang="en-GB" sz="2800" dirty="0"/>
              <a:t>assignment design represents one possibility for a 10 credit MBA course.</a:t>
            </a:r>
          </a:p>
        </p:txBody>
      </p:sp>
    </p:spTree>
    <p:extLst>
      <p:ext uri="{BB962C8B-B14F-4D97-AF65-F5344CB8AC3E}">
        <p14:creationId xmlns:p14="http://schemas.microsoft.com/office/powerpoint/2010/main" xmlns="" val="1296272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descr="nio1"/>
          <p:cNvPicPr>
            <a:picLocks noChangeAspect="1" noChangeArrowheads="1"/>
          </p:cNvPicPr>
          <p:nvPr/>
        </p:nvPicPr>
        <p:blipFill>
          <a:blip r:embed="rId3" cstate="print"/>
          <a:srcRect/>
          <a:stretch>
            <a:fillRect/>
          </a:stretch>
        </p:blipFill>
        <p:spPr bwMode="auto">
          <a:xfrm>
            <a:off x="250825" y="0"/>
            <a:ext cx="4984750" cy="6858000"/>
          </a:xfrm>
          <a:prstGeom prst="rect">
            <a:avLst/>
          </a:prstGeom>
          <a:noFill/>
          <a:ln w="9525">
            <a:noFill/>
            <a:miter lim="800000"/>
            <a:headEnd/>
            <a:tailEnd/>
          </a:ln>
        </p:spPr>
      </p:pic>
      <p:pic>
        <p:nvPicPr>
          <p:cNvPr id="307203" name="Picture 3" descr="nio2"/>
          <p:cNvPicPr>
            <a:picLocks noChangeAspect="1" noChangeArrowheads="1"/>
          </p:cNvPicPr>
          <p:nvPr/>
        </p:nvPicPr>
        <p:blipFill>
          <a:blip r:embed="rId4" cstate="print"/>
          <a:srcRect/>
          <a:stretch>
            <a:fillRect/>
          </a:stretch>
        </p:blipFill>
        <p:spPr bwMode="auto">
          <a:xfrm>
            <a:off x="5257800" y="0"/>
            <a:ext cx="3176588" cy="6858000"/>
          </a:xfrm>
          <a:prstGeom prst="rect">
            <a:avLst/>
          </a:prstGeom>
          <a:noFill/>
          <a:ln w="9525">
            <a:noFill/>
            <a:miter lim="800000"/>
            <a:headEnd/>
            <a:tailEnd/>
          </a:ln>
        </p:spPr>
      </p:pic>
      <p:sp>
        <p:nvSpPr>
          <p:cNvPr id="2" name="TextBox 1"/>
          <p:cNvSpPr txBox="1"/>
          <p:nvPr/>
        </p:nvSpPr>
        <p:spPr>
          <a:xfrm>
            <a:off x="611560" y="6237312"/>
            <a:ext cx="8335872" cy="276999"/>
          </a:xfrm>
          <a:prstGeom prst="rect">
            <a:avLst/>
          </a:prstGeom>
          <a:noFill/>
        </p:spPr>
        <p:txBody>
          <a:bodyPr wrap="none" rtlCol="0">
            <a:spAutoFit/>
          </a:bodyPr>
          <a:lstStyle/>
          <a:p>
            <a:r>
              <a:rPr lang="en-GB" sz="1200" dirty="0" smtClean="0">
                <a:solidFill>
                  <a:schemeClr val="tx1"/>
                </a:solidFill>
                <a:latin typeface="Tahoma" pitchFamily="34" charset="0"/>
                <a:ea typeface="Tahoma" pitchFamily="34" charset="0"/>
                <a:cs typeface="Tahoma" pitchFamily="34" charset="0"/>
              </a:rPr>
              <a:t>See vignette in: </a:t>
            </a:r>
            <a:r>
              <a:rPr lang="en-GB" sz="1200" dirty="0">
                <a:solidFill>
                  <a:schemeClr val="tx1"/>
                </a:solidFill>
                <a:latin typeface="Tahoma" pitchFamily="34" charset="0"/>
                <a:ea typeface="Tahoma" pitchFamily="34" charset="0"/>
                <a:cs typeface="Tahoma" pitchFamily="34" charset="0"/>
              </a:rPr>
              <a:t>Eden, C and Ackermann, F. Making Strategy The Journey of Strategic Management. London Sage; 1998</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26" name="Picture 1027" descr="nio3"/>
          <p:cNvPicPr>
            <a:picLocks noChangeAspect="1" noChangeArrowheads="1"/>
          </p:cNvPicPr>
          <p:nvPr/>
        </p:nvPicPr>
        <p:blipFill>
          <a:blip r:embed="rId3" cstate="print"/>
          <a:srcRect/>
          <a:stretch>
            <a:fillRect/>
          </a:stretch>
        </p:blipFill>
        <p:spPr bwMode="auto">
          <a:xfrm>
            <a:off x="0" y="152400"/>
            <a:ext cx="4802188" cy="6705600"/>
          </a:xfrm>
          <a:prstGeom prst="rect">
            <a:avLst/>
          </a:prstGeom>
          <a:noFill/>
          <a:ln w="9525">
            <a:noFill/>
            <a:miter lim="800000"/>
            <a:headEnd/>
            <a:tailEnd/>
          </a:ln>
        </p:spPr>
      </p:pic>
      <p:pic>
        <p:nvPicPr>
          <p:cNvPr id="308227" name="Picture 1028" descr="nio4"/>
          <p:cNvPicPr>
            <a:picLocks noChangeAspect="1" noChangeArrowheads="1"/>
          </p:cNvPicPr>
          <p:nvPr/>
        </p:nvPicPr>
        <p:blipFill>
          <a:blip r:embed="rId4" cstate="print"/>
          <a:srcRect/>
          <a:stretch>
            <a:fillRect/>
          </a:stretch>
        </p:blipFill>
        <p:spPr bwMode="auto">
          <a:xfrm>
            <a:off x="5062538" y="152400"/>
            <a:ext cx="3741737" cy="6858000"/>
          </a:xfrm>
          <a:prstGeom prst="rect">
            <a:avLst/>
          </a:prstGeom>
          <a:noFill/>
          <a:ln w="9525">
            <a:noFill/>
            <a:miter lim="800000"/>
            <a:headEnd/>
            <a:tailEnd/>
          </a:ln>
        </p:spPr>
      </p:pic>
      <p:sp>
        <p:nvSpPr>
          <p:cNvPr id="2" name="TextBox 1"/>
          <p:cNvSpPr txBox="1"/>
          <p:nvPr/>
        </p:nvSpPr>
        <p:spPr>
          <a:xfrm>
            <a:off x="5055642" y="5091281"/>
            <a:ext cx="3724096" cy="707886"/>
          </a:xfrm>
          <a:prstGeom prst="rect">
            <a:avLst/>
          </a:prstGeom>
          <a:noFill/>
        </p:spPr>
        <p:txBody>
          <a:bodyPr wrap="none" rtlCol="0">
            <a:spAutoFit/>
          </a:bodyPr>
          <a:lstStyle/>
          <a:p>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From Map to SSI Document</a:t>
            </a:r>
          </a:p>
          <a:p>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An example</a:t>
            </a:r>
            <a:endParaRPr lang="en-GB" sz="20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5" name="TextBox 4"/>
          <p:cNvSpPr txBox="1"/>
          <p:nvPr/>
        </p:nvSpPr>
        <p:spPr>
          <a:xfrm>
            <a:off x="4982431" y="6027656"/>
            <a:ext cx="3901950" cy="646331"/>
          </a:xfrm>
          <a:prstGeom prst="rect">
            <a:avLst/>
          </a:prstGeom>
          <a:noFill/>
        </p:spPr>
        <p:txBody>
          <a:bodyPr wrap="square" rtlCol="0">
            <a:spAutoFit/>
          </a:bodyPr>
          <a:lstStyle/>
          <a:p>
            <a:r>
              <a:rPr lang="en-GB" sz="1200" dirty="0" smtClean="0">
                <a:solidFill>
                  <a:schemeClr val="tx1"/>
                </a:solidFill>
                <a:latin typeface="Tahoma" pitchFamily="34" charset="0"/>
                <a:ea typeface="Tahoma" pitchFamily="34" charset="0"/>
                <a:cs typeface="Tahoma" pitchFamily="34" charset="0"/>
              </a:rPr>
              <a:t>See vignette in: </a:t>
            </a:r>
            <a:r>
              <a:rPr lang="en-GB" sz="1200" dirty="0">
                <a:solidFill>
                  <a:schemeClr val="tx1"/>
                </a:solidFill>
                <a:latin typeface="Tahoma" pitchFamily="34" charset="0"/>
                <a:ea typeface="Tahoma" pitchFamily="34" charset="0"/>
                <a:cs typeface="Tahoma" pitchFamily="34" charset="0"/>
              </a:rPr>
              <a:t>Eden, C and Ackermann, F. Making Strategy The Journey of Strategic Management. London Sage; 1998</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p:cNvSpPr>
            <a:spLocks noGrp="1" noChangeArrowheads="1"/>
          </p:cNvSpPr>
          <p:nvPr>
            <p:ph type="title"/>
          </p:nvPr>
        </p:nvSpPr>
        <p:spPr/>
        <p:txBody>
          <a:bodyPr/>
          <a:lstStyle/>
          <a:p>
            <a:pPr>
              <a:defRPr/>
            </a:pPr>
            <a:r>
              <a:rPr lang="en-GB" smtClean="0"/>
              <a:t>Don’t forget…</a:t>
            </a:r>
          </a:p>
        </p:txBody>
      </p:sp>
      <p:sp>
        <p:nvSpPr>
          <p:cNvPr id="319491" name="Rectangle 3"/>
          <p:cNvSpPr>
            <a:spLocks noGrp="1" noChangeArrowheads="1"/>
          </p:cNvSpPr>
          <p:nvPr>
            <p:ph type="body" idx="1"/>
          </p:nvPr>
        </p:nvSpPr>
        <p:spPr>
          <a:xfrm>
            <a:off x="684213" y="1628775"/>
            <a:ext cx="7772400" cy="4114800"/>
          </a:xfrm>
        </p:spPr>
        <p:txBody>
          <a:bodyPr/>
          <a:lstStyle/>
          <a:p>
            <a:pPr>
              <a:lnSpc>
                <a:spcPct val="80000"/>
              </a:lnSpc>
            </a:pPr>
            <a:r>
              <a:rPr lang="en-GB" sz="2400" dirty="0" smtClean="0"/>
              <a:t>Alternative futures/Scenario planning work</a:t>
            </a:r>
          </a:p>
          <a:p>
            <a:pPr>
              <a:lnSpc>
                <a:spcPct val="80000"/>
              </a:lnSpc>
            </a:pPr>
            <a:r>
              <a:rPr lang="en-GB" sz="2400" dirty="0" smtClean="0"/>
              <a:t>Possibly develop KPI’s for goals and strategies</a:t>
            </a:r>
          </a:p>
          <a:p>
            <a:pPr lvl="1">
              <a:lnSpc>
                <a:spcPct val="80000"/>
              </a:lnSpc>
            </a:pPr>
            <a:r>
              <a:rPr lang="en-GB" sz="2000" dirty="0" smtClean="0"/>
              <a:t>This also works well for developing options for the delivery of goals and strategies</a:t>
            </a:r>
          </a:p>
          <a:p>
            <a:pPr lvl="1">
              <a:lnSpc>
                <a:spcPct val="80000"/>
              </a:lnSpc>
            </a:pPr>
            <a:r>
              <a:rPr lang="en-GB" sz="2000" dirty="0" smtClean="0"/>
              <a:t>But watch for double messages and ‘what can be measured driving out what can’t be measured’</a:t>
            </a:r>
          </a:p>
          <a:p>
            <a:pPr lvl="1">
              <a:lnSpc>
                <a:spcPct val="80000"/>
              </a:lnSpc>
            </a:pPr>
            <a:r>
              <a:rPr lang="en-GB" sz="2000" dirty="0" smtClean="0"/>
              <a:t>Steven Kerr article</a:t>
            </a:r>
          </a:p>
          <a:p>
            <a:pPr>
              <a:lnSpc>
                <a:spcPct val="80000"/>
              </a:lnSpc>
            </a:pPr>
            <a:r>
              <a:rPr lang="en-GB" sz="2400" dirty="0" smtClean="0"/>
              <a:t>Roughly test out the numbers</a:t>
            </a:r>
          </a:p>
          <a:p>
            <a:pPr lvl="1">
              <a:lnSpc>
                <a:spcPct val="80000"/>
              </a:lnSpc>
            </a:pPr>
            <a:r>
              <a:rPr lang="en-GB" sz="2000" dirty="0" smtClean="0"/>
              <a:t>Rough </a:t>
            </a:r>
            <a:r>
              <a:rPr lang="en-GB" sz="2000" dirty="0" err="1" smtClean="0"/>
              <a:t>spreadsheet</a:t>
            </a:r>
            <a:r>
              <a:rPr lang="en-GB" sz="2000" dirty="0" smtClean="0"/>
              <a:t> model developed interactively: XL as a ‘transitional object’</a:t>
            </a:r>
          </a:p>
          <a:p>
            <a:pPr>
              <a:lnSpc>
                <a:spcPct val="80000"/>
              </a:lnSpc>
            </a:pPr>
            <a:r>
              <a:rPr lang="en-GB" sz="2400" dirty="0" smtClean="0"/>
              <a:t>The need for strategic slack to create change effort</a:t>
            </a:r>
          </a:p>
          <a:p>
            <a:pPr lvl="1">
              <a:lnSpc>
                <a:spcPct val="80000"/>
              </a:lnSpc>
            </a:pPr>
            <a:r>
              <a:rPr lang="en-GB" sz="2000" dirty="0" smtClean="0"/>
              <a:t>Project planning</a:t>
            </a:r>
          </a:p>
          <a:p>
            <a:pPr>
              <a:lnSpc>
                <a:spcPct val="80000"/>
              </a:lnSpc>
            </a:pPr>
            <a:endParaRPr lang="en-GB" sz="24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4"/>
          <p:cNvSpPr txBox="1">
            <a:spLocks noChangeArrowheads="1"/>
          </p:cNvSpPr>
          <p:nvPr/>
        </p:nvSpPr>
        <p:spPr bwMode="auto">
          <a:xfrm>
            <a:off x="785786" y="2571744"/>
            <a:ext cx="7777162" cy="2654300"/>
          </a:xfrm>
          <a:prstGeom prst="rect">
            <a:avLst/>
          </a:prstGeom>
          <a:noFill/>
          <a:ln w="12700">
            <a:noFill/>
            <a:miter lim="800000"/>
            <a:headEnd type="none" w="sm" len="sm"/>
            <a:tailEnd type="none" w="sm" len="sm"/>
          </a:ln>
        </p:spPr>
        <p:txBody>
          <a:bodyPr>
            <a:spAutoFit/>
          </a:bodyPr>
          <a:lstStyle/>
          <a:p>
            <a:r>
              <a:rPr lang="en-GB" sz="3600" dirty="0">
                <a:solidFill>
                  <a:schemeClr val="tx1"/>
                </a:solidFill>
              </a:rPr>
              <a:t>“Everything that can be counted does not necessarily count; everything that counts cannot necessarily be counted”</a:t>
            </a:r>
          </a:p>
          <a:p>
            <a:endParaRPr lang="en-GB" sz="3600" dirty="0">
              <a:solidFill>
                <a:schemeClr val="tx1"/>
              </a:solidFill>
            </a:endParaRPr>
          </a:p>
          <a:p>
            <a:r>
              <a:rPr lang="en-GB" dirty="0">
                <a:solidFill>
                  <a:schemeClr val="tx1"/>
                </a:solidFill>
              </a:rPr>
              <a:t>Albert Einstein (1879-1955)</a:t>
            </a:r>
            <a:endParaRPr lang="en-US" dirty="0">
              <a:solidFill>
                <a:schemeClr val="tx1"/>
              </a:solidFill>
            </a:endParaRPr>
          </a:p>
        </p:txBody>
      </p:sp>
      <p:sp>
        <p:nvSpPr>
          <p:cNvPr id="3" name="TextBox 2"/>
          <p:cNvSpPr txBox="1"/>
          <p:nvPr/>
        </p:nvSpPr>
        <p:spPr>
          <a:xfrm>
            <a:off x="1285852" y="857232"/>
            <a:ext cx="6449138" cy="923330"/>
          </a:xfrm>
          <a:prstGeom prst="rect">
            <a:avLst/>
          </a:prstGeom>
          <a:noFill/>
        </p:spPr>
        <p:txBody>
          <a:bodyPr wrap="none" rtlCol="0">
            <a:spAutoFit/>
          </a:bodyPr>
          <a:lstStyle/>
          <a:p>
            <a:r>
              <a:rPr lang="en-GB" sz="5400" b="1" dirty="0" smtClean="0">
                <a:solidFill>
                  <a:schemeClr val="tx1"/>
                </a:solidFill>
                <a:effectLst>
                  <a:outerShdw blurRad="38100" dist="38100" dir="2700000" algn="tl">
                    <a:srgbClr val="000000">
                      <a:alpha val="43137"/>
                    </a:srgbClr>
                  </a:outerShdw>
                </a:effectLst>
              </a:rPr>
              <a:t>KPI’s: REMEMBER</a:t>
            </a:r>
            <a:endParaRPr lang="en-GB" sz="54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2"/>
          <p:cNvSpPr>
            <a:spLocks noGrp="1" noChangeArrowheads="1"/>
          </p:cNvSpPr>
          <p:nvPr>
            <p:ph type="ctrTitle"/>
          </p:nvPr>
        </p:nvSpPr>
        <p:spPr>
          <a:xfrm>
            <a:off x="642938" y="4143375"/>
            <a:ext cx="7772400" cy="1470025"/>
          </a:xfrm>
        </p:spPr>
        <p:txBody>
          <a:bodyPr/>
          <a:lstStyle/>
          <a:p>
            <a:pPr algn="ctr">
              <a:defRPr/>
            </a:pPr>
            <a:r>
              <a:rPr lang="en-GB" sz="4800" dirty="0" smtClean="0"/>
              <a:t/>
            </a:r>
            <a:br>
              <a:rPr lang="en-GB" sz="4800" dirty="0" smtClean="0"/>
            </a:br>
            <a:r>
              <a:rPr lang="en-GB" sz="4800" dirty="0" smtClean="0"/>
              <a:t/>
            </a:r>
            <a:br>
              <a:rPr lang="en-GB" sz="4800" dirty="0" smtClean="0"/>
            </a:br>
            <a:r>
              <a:rPr lang="en-GB" sz="4800" dirty="0" smtClean="0">
                <a:solidFill>
                  <a:srgbClr val="0070C0"/>
                </a:solidFill>
              </a:rPr>
              <a:t>Strategic Management </a:t>
            </a:r>
            <a:r>
              <a:rPr lang="en-GB" sz="4800" dirty="0" smtClean="0">
                <a:solidFill>
                  <a:schemeClr val="tx1"/>
                </a:solidFill>
              </a:rPr>
              <a:t>is about </a:t>
            </a:r>
            <a:r>
              <a:rPr lang="en-GB" sz="6600" i="1" dirty="0" smtClean="0">
                <a:solidFill>
                  <a:schemeClr val="tx1"/>
                </a:solidFill>
              </a:rPr>
              <a:t>agreeing</a:t>
            </a:r>
            <a:r>
              <a:rPr lang="en-GB" sz="4800" dirty="0" smtClean="0">
                <a:solidFill>
                  <a:schemeClr val="tx1"/>
                </a:solidFill>
              </a:rPr>
              <a:t> where to </a:t>
            </a:r>
            <a:r>
              <a:rPr lang="en-GB" sz="6600" i="1" dirty="0" smtClean="0">
                <a:solidFill>
                  <a:srgbClr val="FF0000"/>
                </a:solidFill>
              </a:rPr>
              <a:t>practically</a:t>
            </a:r>
            <a:r>
              <a:rPr lang="en-GB" sz="4800" dirty="0" smtClean="0">
                <a:solidFill>
                  <a:schemeClr val="tx1"/>
                </a:solidFill>
              </a:rPr>
              <a:t> </a:t>
            </a:r>
            <a:r>
              <a:rPr lang="en-GB" sz="6600" i="1" dirty="0" smtClean="0">
                <a:solidFill>
                  <a:schemeClr val="tx1"/>
                </a:solidFill>
              </a:rPr>
              <a:t>focus</a:t>
            </a:r>
            <a:r>
              <a:rPr lang="en-GB" sz="4800" dirty="0" smtClean="0">
                <a:solidFill>
                  <a:schemeClr val="tx1"/>
                </a:solidFill>
              </a:rPr>
              <a:t> energy, cash, effort, emotion</a:t>
            </a:r>
            <a:r>
              <a:rPr lang="en-GB" sz="2400" b="0" dirty="0" smtClean="0">
                <a:solidFill>
                  <a:schemeClr val="tx1"/>
                </a:solidFill>
              </a:rPr>
              <a:t/>
            </a:r>
            <a:br>
              <a:rPr lang="en-GB" sz="2400" b="0" dirty="0" smtClean="0">
                <a:solidFill>
                  <a:schemeClr val="tx1"/>
                </a:solidFill>
              </a:rPr>
            </a:br>
            <a:endParaRPr lang="en-GB" sz="2400" b="0" dirty="0" smtClean="0">
              <a:solidFill>
                <a:schemeClr val="tx1"/>
              </a:solidFill>
            </a:endParaRPr>
          </a:p>
        </p:txBody>
      </p:sp>
    </p:spTree>
    <p:extLst>
      <p:ext uri="{BB962C8B-B14F-4D97-AF65-F5344CB8AC3E}">
        <p14:creationId xmlns:p14="http://schemas.microsoft.com/office/powerpoint/2010/main" xmlns="" val="38219079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46" name="Rectangle 2"/>
          <p:cNvSpPr>
            <a:spLocks noGrp="1" noChangeArrowheads="1"/>
          </p:cNvSpPr>
          <p:nvPr>
            <p:ph type="title"/>
          </p:nvPr>
        </p:nvSpPr>
        <p:spPr>
          <a:xfrm>
            <a:off x="683568" y="116632"/>
            <a:ext cx="7759700" cy="1149350"/>
          </a:xfrm>
        </p:spPr>
        <p:txBody>
          <a:bodyPr/>
          <a:lstStyle/>
          <a:p>
            <a:pPr algn="ctr">
              <a:defRPr/>
            </a:pPr>
            <a:r>
              <a:rPr lang="en-GB" sz="2400" dirty="0" smtClean="0"/>
              <a:t>Making Strategy</a:t>
            </a:r>
            <a:br>
              <a:rPr lang="en-GB" sz="2400" dirty="0" smtClean="0"/>
            </a:br>
            <a:r>
              <a:rPr lang="en-GB" sz="2400" dirty="0" smtClean="0"/>
              <a:t>in 4x~3hr </a:t>
            </a:r>
            <a:r>
              <a:rPr lang="en-GB" sz="2400" dirty="0"/>
              <a:t>w</a:t>
            </a:r>
            <a:r>
              <a:rPr lang="en-GB" sz="2400" dirty="0" smtClean="0"/>
              <a:t>orkshops (2 days)…. </a:t>
            </a:r>
            <a:br>
              <a:rPr lang="en-GB" sz="2400" dirty="0" smtClean="0"/>
            </a:br>
            <a:r>
              <a:rPr lang="en-GB" sz="2400" dirty="0" smtClean="0"/>
              <a:t>Or single half day workshops</a:t>
            </a:r>
          </a:p>
        </p:txBody>
      </p:sp>
      <p:sp>
        <p:nvSpPr>
          <p:cNvPr id="97283" name="Rectangle 3"/>
          <p:cNvSpPr>
            <a:spLocks noGrp="1" noChangeArrowheads="1"/>
          </p:cNvSpPr>
          <p:nvPr>
            <p:ph type="body" idx="1"/>
          </p:nvPr>
        </p:nvSpPr>
        <p:spPr>
          <a:xfrm>
            <a:off x="323528" y="1412776"/>
            <a:ext cx="8496944" cy="4114800"/>
          </a:xfrm>
        </p:spPr>
        <p:txBody>
          <a:bodyPr/>
          <a:lstStyle/>
          <a:p>
            <a:pPr>
              <a:lnSpc>
                <a:spcPct val="90000"/>
              </a:lnSpc>
            </a:pPr>
            <a:r>
              <a:rPr lang="en-GB" sz="2000" dirty="0" smtClean="0">
                <a:solidFill>
                  <a:schemeClr val="bg1">
                    <a:lumMod val="75000"/>
                  </a:schemeClr>
                </a:solidFill>
              </a:rPr>
              <a:t>Workshop 1 – morning</a:t>
            </a:r>
          </a:p>
          <a:p>
            <a:pPr lvl="1"/>
            <a:r>
              <a:rPr lang="en-GB" sz="1800" dirty="0">
                <a:solidFill>
                  <a:schemeClr val="bg1">
                    <a:lumMod val="75000"/>
                  </a:schemeClr>
                </a:solidFill>
              </a:rPr>
              <a:t>Strategy as the </a:t>
            </a:r>
            <a:r>
              <a:rPr lang="en-GB" sz="1800" dirty="0" smtClean="0">
                <a:solidFill>
                  <a:schemeClr val="bg1">
                    <a:lumMod val="75000"/>
                  </a:schemeClr>
                </a:solidFill>
              </a:rPr>
              <a:t>Prioritisation and </a:t>
            </a:r>
            <a:r>
              <a:rPr lang="en-GB" sz="1800" dirty="0">
                <a:solidFill>
                  <a:schemeClr val="bg1">
                    <a:lumMod val="75000"/>
                  </a:schemeClr>
                </a:solidFill>
              </a:rPr>
              <a:t>Management of Key </a:t>
            </a:r>
            <a:r>
              <a:rPr lang="en-GB" sz="1800" dirty="0" smtClean="0">
                <a:solidFill>
                  <a:schemeClr val="bg1">
                    <a:lumMod val="75000"/>
                  </a:schemeClr>
                </a:solidFill>
              </a:rPr>
              <a:t>Issues</a:t>
            </a:r>
          </a:p>
          <a:p>
            <a:pPr lvl="1"/>
            <a:r>
              <a:rPr lang="en-GB" sz="1800" dirty="0" smtClean="0">
                <a:solidFill>
                  <a:schemeClr val="bg1">
                    <a:lumMod val="75000"/>
                  </a:schemeClr>
                </a:solidFill>
              </a:rPr>
              <a:t>Statement of Strategic Intent</a:t>
            </a:r>
          </a:p>
          <a:p>
            <a:pPr>
              <a:lnSpc>
                <a:spcPct val="90000"/>
              </a:lnSpc>
            </a:pPr>
            <a:r>
              <a:rPr lang="en-GB" sz="2000" dirty="0" smtClean="0">
                <a:solidFill>
                  <a:schemeClr val="bg1">
                    <a:lumMod val="75000"/>
                  </a:schemeClr>
                </a:solidFill>
              </a:rPr>
              <a:t>Workshop </a:t>
            </a:r>
            <a:r>
              <a:rPr lang="en-GB" sz="2000" dirty="0">
                <a:solidFill>
                  <a:schemeClr val="bg1">
                    <a:lumMod val="75000"/>
                  </a:schemeClr>
                </a:solidFill>
              </a:rPr>
              <a:t>2</a:t>
            </a:r>
            <a:r>
              <a:rPr lang="en-GB" sz="2000" dirty="0" smtClean="0">
                <a:solidFill>
                  <a:schemeClr val="bg1">
                    <a:lumMod val="75000"/>
                  </a:schemeClr>
                </a:solidFill>
              </a:rPr>
              <a:t> </a:t>
            </a:r>
            <a:r>
              <a:rPr lang="en-GB" sz="2000" dirty="0">
                <a:solidFill>
                  <a:schemeClr val="bg1">
                    <a:lumMod val="75000"/>
                  </a:schemeClr>
                </a:solidFill>
              </a:rPr>
              <a:t>– </a:t>
            </a:r>
            <a:r>
              <a:rPr lang="en-GB" sz="2000" dirty="0" smtClean="0">
                <a:solidFill>
                  <a:schemeClr val="bg1">
                    <a:lumMod val="75000"/>
                  </a:schemeClr>
                </a:solidFill>
              </a:rPr>
              <a:t>afternoon</a:t>
            </a:r>
          </a:p>
          <a:p>
            <a:pPr lvl="1"/>
            <a:r>
              <a:rPr lang="en-GB" sz="1800" dirty="0">
                <a:solidFill>
                  <a:schemeClr val="bg1">
                    <a:lumMod val="75000"/>
                  </a:schemeClr>
                </a:solidFill>
              </a:rPr>
              <a:t>Strategy as Purpose: </a:t>
            </a:r>
            <a:r>
              <a:rPr lang="en-GB" sz="1800" dirty="0" smtClean="0">
                <a:solidFill>
                  <a:schemeClr val="bg1">
                    <a:lumMod val="75000"/>
                  </a:schemeClr>
                </a:solidFill>
              </a:rPr>
              <a:t>Agreeing Goals </a:t>
            </a:r>
            <a:r>
              <a:rPr lang="en-GB" sz="1800" dirty="0">
                <a:solidFill>
                  <a:schemeClr val="bg1">
                    <a:lumMod val="75000"/>
                  </a:schemeClr>
                </a:solidFill>
              </a:rPr>
              <a:t>and Aspirations for </a:t>
            </a:r>
            <a:r>
              <a:rPr lang="en-GB" sz="1800" dirty="0" smtClean="0">
                <a:solidFill>
                  <a:schemeClr val="bg1">
                    <a:lumMod val="75000"/>
                  </a:schemeClr>
                </a:solidFill>
              </a:rPr>
              <a:t>the Organisation</a:t>
            </a:r>
          </a:p>
          <a:p>
            <a:pPr lvl="1"/>
            <a:r>
              <a:rPr lang="en-GB" sz="1800" dirty="0" smtClean="0">
                <a:solidFill>
                  <a:schemeClr val="bg1">
                    <a:lumMod val="75000"/>
                  </a:schemeClr>
                </a:solidFill>
              </a:rPr>
              <a:t>Statement </a:t>
            </a:r>
            <a:r>
              <a:rPr lang="en-GB" sz="1800" dirty="0">
                <a:solidFill>
                  <a:schemeClr val="bg1">
                    <a:lumMod val="75000"/>
                  </a:schemeClr>
                </a:solidFill>
              </a:rPr>
              <a:t>of Strategic </a:t>
            </a:r>
            <a:r>
              <a:rPr lang="en-GB" sz="1800" dirty="0" smtClean="0">
                <a:solidFill>
                  <a:schemeClr val="bg1">
                    <a:lumMod val="75000"/>
                  </a:schemeClr>
                </a:solidFill>
              </a:rPr>
              <a:t>Intent</a:t>
            </a:r>
            <a:endParaRPr lang="en-GB" sz="1800" dirty="0">
              <a:solidFill>
                <a:schemeClr val="bg1">
                  <a:lumMod val="75000"/>
                </a:schemeClr>
              </a:solidFill>
            </a:endParaRPr>
          </a:p>
          <a:p>
            <a:pPr>
              <a:lnSpc>
                <a:spcPct val="90000"/>
              </a:lnSpc>
            </a:pPr>
            <a:r>
              <a:rPr lang="en-GB" sz="2000" dirty="0" smtClean="0">
                <a:solidFill>
                  <a:schemeClr val="bg1">
                    <a:lumMod val="75000"/>
                  </a:schemeClr>
                </a:solidFill>
              </a:rPr>
              <a:t>Workshop </a:t>
            </a:r>
            <a:r>
              <a:rPr lang="en-GB" sz="2000" dirty="0">
                <a:solidFill>
                  <a:schemeClr val="bg1">
                    <a:lumMod val="75000"/>
                  </a:schemeClr>
                </a:solidFill>
              </a:rPr>
              <a:t>3</a:t>
            </a:r>
            <a:r>
              <a:rPr lang="en-GB" sz="2000" dirty="0" smtClean="0">
                <a:solidFill>
                  <a:schemeClr val="bg1">
                    <a:lumMod val="75000"/>
                  </a:schemeClr>
                </a:solidFill>
              </a:rPr>
              <a:t> – morning</a:t>
            </a:r>
          </a:p>
          <a:p>
            <a:pPr lvl="1">
              <a:lnSpc>
                <a:spcPct val="90000"/>
              </a:lnSpc>
            </a:pPr>
            <a:r>
              <a:rPr lang="en-GB" sz="1800" dirty="0" smtClean="0">
                <a:solidFill>
                  <a:schemeClr val="bg1">
                    <a:lumMod val="75000"/>
                  </a:schemeClr>
                </a:solidFill>
              </a:rPr>
              <a:t>Strategy as Competitive advantage </a:t>
            </a:r>
          </a:p>
          <a:p>
            <a:pPr lvl="1">
              <a:lnSpc>
                <a:spcPct val="90000"/>
              </a:lnSpc>
            </a:pPr>
            <a:r>
              <a:rPr lang="en-GB" sz="1800" dirty="0">
                <a:solidFill>
                  <a:schemeClr val="bg1">
                    <a:lumMod val="75000"/>
                  </a:schemeClr>
                </a:solidFill>
              </a:rPr>
              <a:t>Statement of Strategic </a:t>
            </a:r>
            <a:r>
              <a:rPr lang="en-GB" sz="1800" dirty="0" smtClean="0">
                <a:solidFill>
                  <a:schemeClr val="bg1">
                    <a:lumMod val="75000"/>
                  </a:schemeClr>
                </a:solidFill>
              </a:rPr>
              <a:t>Intent</a:t>
            </a:r>
          </a:p>
          <a:p>
            <a:pPr>
              <a:lnSpc>
                <a:spcPct val="90000"/>
              </a:lnSpc>
            </a:pPr>
            <a:r>
              <a:rPr lang="en-GB" sz="2000" dirty="0">
                <a:solidFill>
                  <a:schemeClr val="bg1">
                    <a:lumMod val="75000"/>
                  </a:schemeClr>
                </a:solidFill>
              </a:rPr>
              <a:t>Workshop </a:t>
            </a:r>
            <a:r>
              <a:rPr lang="en-GB" sz="2000" dirty="0" smtClean="0">
                <a:solidFill>
                  <a:schemeClr val="bg1">
                    <a:lumMod val="75000"/>
                  </a:schemeClr>
                </a:solidFill>
              </a:rPr>
              <a:t>4 </a:t>
            </a:r>
            <a:r>
              <a:rPr lang="en-GB" sz="2000" dirty="0">
                <a:solidFill>
                  <a:schemeClr val="bg1">
                    <a:lumMod val="75000"/>
                  </a:schemeClr>
                </a:solidFill>
              </a:rPr>
              <a:t>– </a:t>
            </a:r>
            <a:r>
              <a:rPr lang="en-GB" sz="2000" dirty="0" smtClean="0">
                <a:solidFill>
                  <a:schemeClr val="bg1">
                    <a:lumMod val="75000"/>
                  </a:schemeClr>
                </a:solidFill>
              </a:rPr>
              <a:t>afternoon</a:t>
            </a:r>
            <a:endParaRPr lang="en-GB" sz="2000" dirty="0">
              <a:solidFill>
                <a:schemeClr val="bg1">
                  <a:lumMod val="75000"/>
                </a:schemeClr>
              </a:solidFill>
            </a:endParaRPr>
          </a:p>
          <a:p>
            <a:pPr lvl="1">
              <a:lnSpc>
                <a:spcPct val="90000"/>
              </a:lnSpc>
            </a:pPr>
            <a:r>
              <a:rPr lang="en-GB" sz="1800" dirty="0" smtClean="0">
                <a:solidFill>
                  <a:schemeClr val="bg1">
                    <a:lumMod val="75000"/>
                  </a:schemeClr>
                </a:solidFill>
              </a:rPr>
              <a:t>Strategy as Stakeholder Management</a:t>
            </a:r>
          </a:p>
          <a:p>
            <a:pPr lvl="1">
              <a:lnSpc>
                <a:spcPct val="90000"/>
              </a:lnSpc>
            </a:pPr>
            <a:r>
              <a:rPr lang="en-GB" sz="1800" dirty="0" smtClean="0">
                <a:solidFill>
                  <a:schemeClr val="bg1">
                    <a:lumMod val="75000"/>
                  </a:schemeClr>
                </a:solidFill>
              </a:rPr>
              <a:t>Statement of Strategic Intent</a:t>
            </a:r>
          </a:p>
          <a:p>
            <a:pPr>
              <a:lnSpc>
                <a:spcPct val="90000"/>
              </a:lnSpc>
            </a:pPr>
            <a:r>
              <a:rPr lang="en-GB" sz="2000" dirty="0" smtClean="0">
                <a:solidFill>
                  <a:srgbClr val="FC0128"/>
                </a:solidFill>
              </a:rPr>
              <a:t>DELIVERABLE OVERALL: </a:t>
            </a:r>
          </a:p>
          <a:p>
            <a:pPr lvl="1">
              <a:lnSpc>
                <a:spcPct val="90000"/>
              </a:lnSpc>
            </a:pPr>
            <a:r>
              <a:rPr lang="en-GB" sz="1800" dirty="0" smtClean="0">
                <a:solidFill>
                  <a:srgbClr val="FC0128"/>
                </a:solidFill>
              </a:rPr>
              <a:t>Statement of strategic intent (SSI) encompassing: issue management, purpose, competitive advantage, stakeholder management</a:t>
            </a:r>
          </a:p>
        </p:txBody>
      </p:sp>
    </p:spTree>
    <p:extLst>
      <p:ext uri="{BB962C8B-B14F-4D97-AF65-F5344CB8AC3E}">
        <p14:creationId xmlns:p14="http://schemas.microsoft.com/office/powerpoint/2010/main" xmlns="" val="47205765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79110" cy="5877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9247" y="5661248"/>
            <a:ext cx="8673800" cy="707886"/>
          </a:xfrm>
          <a:prstGeom prst="rect">
            <a:avLst/>
          </a:prstGeom>
          <a:noFill/>
        </p:spPr>
        <p:txBody>
          <a:bodyPr wrap="square" rtlCol="0">
            <a:spAutoFit/>
          </a:bodyPr>
          <a:lstStyle/>
          <a:p>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Logic of the Locking together of the 4 Strategy Forums: </a:t>
            </a:r>
          </a:p>
          <a:p>
            <a:r>
              <a:rPr lang="en-GB" sz="20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IM, PU, CA, SH</a:t>
            </a:r>
            <a:endParaRPr lang="en-GB" sz="20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xmlns="" val="2928593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5800" y="4583943"/>
            <a:ext cx="1872208" cy="1200329"/>
          </a:xfrm>
          <a:prstGeom prst="rect">
            <a:avLst/>
          </a:prstGeom>
          <a:noFill/>
        </p:spPr>
        <p:txBody>
          <a:bodyPr wrap="square" rtlCol="0">
            <a:spAutoFit/>
          </a:bodyPr>
          <a:lstStyle/>
          <a:p>
            <a:pPr algn="ctr"/>
            <a:r>
              <a:rPr lang="en-GB" dirty="0" smtClean="0">
                <a:solidFill>
                  <a:schemeClr val="tx1"/>
                </a:solidFill>
                <a:latin typeface="Tahoma" pitchFamily="34" charset="0"/>
                <a:ea typeface="Tahoma" pitchFamily="34" charset="0"/>
                <a:cs typeface="Tahoma" pitchFamily="34" charset="0"/>
              </a:rPr>
              <a:t>Issues into priority issues</a:t>
            </a:r>
            <a:endParaRPr lang="en-GB" dirty="0">
              <a:solidFill>
                <a:schemeClr val="tx1"/>
              </a:solidFill>
              <a:latin typeface="Tahoma" pitchFamily="34" charset="0"/>
              <a:ea typeface="Tahoma" pitchFamily="34" charset="0"/>
              <a:cs typeface="Tahoma" pitchFamily="34" charset="0"/>
            </a:endParaRPr>
          </a:p>
        </p:txBody>
      </p:sp>
      <p:sp>
        <p:nvSpPr>
          <p:cNvPr id="3" name="TextBox 2"/>
          <p:cNvSpPr txBox="1"/>
          <p:nvPr/>
        </p:nvSpPr>
        <p:spPr>
          <a:xfrm>
            <a:off x="2751669" y="1117372"/>
            <a:ext cx="2830679" cy="1200329"/>
          </a:xfrm>
          <a:prstGeom prst="rect">
            <a:avLst/>
          </a:prstGeom>
          <a:noFill/>
        </p:spPr>
        <p:txBody>
          <a:bodyPr wrap="square" rtlCol="0">
            <a:spAutoFit/>
          </a:bodyPr>
          <a:lstStyle/>
          <a:p>
            <a:pPr algn="ctr"/>
            <a:r>
              <a:rPr lang="en-GB" dirty="0" smtClean="0">
                <a:solidFill>
                  <a:schemeClr val="tx1"/>
                </a:solidFill>
                <a:latin typeface="Tahoma" pitchFamily="34" charset="0"/>
                <a:ea typeface="Tahoma" pitchFamily="34" charset="0"/>
                <a:cs typeface="Tahoma" pitchFamily="34" charset="0"/>
              </a:rPr>
              <a:t>Emergent goals system to draft goals system</a:t>
            </a:r>
            <a:endParaRPr lang="en-GB" dirty="0">
              <a:solidFill>
                <a:schemeClr val="tx1"/>
              </a:solidFill>
              <a:latin typeface="Tahoma" pitchFamily="34" charset="0"/>
              <a:ea typeface="Tahoma" pitchFamily="34" charset="0"/>
              <a:cs typeface="Tahoma" pitchFamily="34" charset="0"/>
            </a:endParaRPr>
          </a:p>
        </p:txBody>
      </p:sp>
      <p:sp>
        <p:nvSpPr>
          <p:cNvPr id="4" name="Right Arrow 3"/>
          <p:cNvSpPr/>
          <p:nvPr/>
        </p:nvSpPr>
        <p:spPr bwMode="auto">
          <a:xfrm rot="18353680">
            <a:off x="1540412" y="3195843"/>
            <a:ext cx="2207427" cy="57606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790015"/>
              </a:solidFill>
              <a:effectLst/>
              <a:latin typeface="Times New Roman" pitchFamily="18" charset="0"/>
            </a:endParaRPr>
          </a:p>
        </p:txBody>
      </p:sp>
      <p:sp>
        <p:nvSpPr>
          <p:cNvPr id="5" name="TextBox 4"/>
          <p:cNvSpPr txBox="1"/>
          <p:nvPr/>
        </p:nvSpPr>
        <p:spPr>
          <a:xfrm>
            <a:off x="1043608" y="2541606"/>
            <a:ext cx="1440160" cy="1200329"/>
          </a:xfrm>
          <a:prstGeom prst="rect">
            <a:avLst/>
          </a:prstGeom>
          <a:noFill/>
        </p:spPr>
        <p:txBody>
          <a:bodyPr wrap="square" rtlCol="0">
            <a:spAutoFit/>
          </a:bodyPr>
          <a:lstStyle/>
          <a:p>
            <a:r>
              <a:rPr lang="en-GB" i="1" dirty="0" smtClean="0">
                <a:solidFill>
                  <a:srgbClr val="FF0000"/>
                </a:solidFill>
                <a:latin typeface="Tahoma" pitchFamily="34" charset="0"/>
                <a:ea typeface="Tahoma" pitchFamily="34" charset="0"/>
                <a:cs typeface="Tahoma" pitchFamily="34" charset="0"/>
              </a:rPr>
              <a:t>Priority implies purpose</a:t>
            </a:r>
            <a:endParaRPr lang="en-GB" i="1" dirty="0">
              <a:solidFill>
                <a:srgbClr val="FF0000"/>
              </a:solidFill>
              <a:latin typeface="Tahoma" pitchFamily="34" charset="0"/>
              <a:ea typeface="Tahoma" pitchFamily="34" charset="0"/>
              <a:cs typeface="Tahoma" pitchFamily="34" charset="0"/>
            </a:endParaRPr>
          </a:p>
        </p:txBody>
      </p:sp>
      <p:sp>
        <p:nvSpPr>
          <p:cNvPr id="6" name="TextBox 5"/>
          <p:cNvSpPr txBox="1"/>
          <p:nvPr/>
        </p:nvSpPr>
        <p:spPr>
          <a:xfrm>
            <a:off x="5463255" y="4353110"/>
            <a:ext cx="2520280" cy="1661993"/>
          </a:xfrm>
          <a:prstGeom prst="rect">
            <a:avLst/>
          </a:prstGeom>
          <a:noFill/>
        </p:spPr>
        <p:txBody>
          <a:bodyPr wrap="square" rtlCol="0">
            <a:spAutoFit/>
          </a:bodyPr>
          <a:lstStyle/>
          <a:p>
            <a:pPr algn="ctr"/>
            <a:r>
              <a:rPr lang="en-GB" dirty="0" smtClean="0">
                <a:solidFill>
                  <a:schemeClr val="tx1"/>
                </a:solidFill>
                <a:latin typeface="Tahoma" pitchFamily="34" charset="0"/>
                <a:ea typeface="Tahoma" pitchFamily="34" charset="0"/>
                <a:cs typeface="Tahoma" pitchFamily="34" charset="0"/>
              </a:rPr>
              <a:t>Competitive Advantage: </a:t>
            </a:r>
            <a:r>
              <a:rPr lang="en-GB" sz="1800" dirty="0" smtClean="0">
                <a:solidFill>
                  <a:schemeClr val="tx1"/>
                </a:solidFill>
                <a:latin typeface="Tahoma" pitchFamily="34" charset="0"/>
                <a:ea typeface="Tahoma" pitchFamily="34" charset="0"/>
                <a:cs typeface="Tahoma" pitchFamily="34" charset="0"/>
              </a:rPr>
              <a:t>through differentiation/ distinctiveness</a:t>
            </a:r>
            <a:endParaRPr lang="en-GB" sz="1800" dirty="0">
              <a:solidFill>
                <a:schemeClr val="tx1"/>
              </a:solidFill>
              <a:latin typeface="Tahoma" pitchFamily="34" charset="0"/>
              <a:ea typeface="Tahoma" pitchFamily="34" charset="0"/>
              <a:cs typeface="Tahoma" pitchFamily="34" charset="0"/>
            </a:endParaRPr>
          </a:p>
        </p:txBody>
      </p:sp>
      <p:sp>
        <p:nvSpPr>
          <p:cNvPr id="7" name="Right Arrow 6"/>
          <p:cNvSpPr/>
          <p:nvPr/>
        </p:nvSpPr>
        <p:spPr bwMode="auto">
          <a:xfrm rot="13958991">
            <a:off x="4901503" y="3096763"/>
            <a:ext cx="2207427" cy="57606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790015"/>
              </a:solidFill>
              <a:effectLst/>
              <a:latin typeface="Times New Roman" pitchFamily="18" charset="0"/>
            </a:endParaRPr>
          </a:p>
        </p:txBody>
      </p:sp>
      <p:sp>
        <p:nvSpPr>
          <p:cNvPr id="8" name="TextBox 7"/>
          <p:cNvSpPr txBox="1"/>
          <p:nvPr/>
        </p:nvSpPr>
        <p:spPr>
          <a:xfrm>
            <a:off x="5854731" y="2853738"/>
            <a:ext cx="2160240" cy="830997"/>
          </a:xfrm>
          <a:prstGeom prst="rect">
            <a:avLst/>
          </a:prstGeom>
          <a:noFill/>
        </p:spPr>
        <p:txBody>
          <a:bodyPr wrap="square" rtlCol="0">
            <a:spAutoFit/>
          </a:bodyPr>
          <a:lstStyle/>
          <a:p>
            <a:pPr algn="ctr"/>
            <a:r>
              <a:rPr lang="en-GB" i="1" dirty="0" smtClean="0">
                <a:solidFill>
                  <a:srgbClr val="FF0000"/>
                </a:solidFill>
                <a:latin typeface="Tahoma" pitchFamily="34" charset="0"/>
                <a:ea typeface="Tahoma" pitchFamily="34" charset="0"/>
                <a:cs typeface="Tahoma" pitchFamily="34" charset="0"/>
              </a:rPr>
              <a:t>The Business Model</a:t>
            </a:r>
            <a:endParaRPr lang="en-GB" i="1" dirty="0">
              <a:solidFill>
                <a:srgbClr val="FF0000"/>
              </a:solidFill>
              <a:latin typeface="Tahoma" pitchFamily="34" charset="0"/>
              <a:ea typeface="Tahoma" pitchFamily="34" charset="0"/>
              <a:cs typeface="Tahoma" pitchFamily="34" charset="0"/>
            </a:endParaRPr>
          </a:p>
        </p:txBody>
      </p:sp>
      <p:sp>
        <p:nvSpPr>
          <p:cNvPr id="9" name="Right Arrow 8"/>
          <p:cNvSpPr/>
          <p:nvPr/>
        </p:nvSpPr>
        <p:spPr bwMode="auto">
          <a:xfrm>
            <a:off x="3063294" y="4802585"/>
            <a:ext cx="2207427" cy="576064"/>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790015"/>
              </a:solidFill>
              <a:effectLst/>
              <a:latin typeface="Times New Roman" pitchFamily="18" charset="0"/>
            </a:endParaRPr>
          </a:p>
        </p:txBody>
      </p:sp>
      <p:sp>
        <p:nvSpPr>
          <p:cNvPr id="10" name="TextBox 9"/>
          <p:cNvSpPr txBox="1"/>
          <p:nvPr/>
        </p:nvSpPr>
        <p:spPr>
          <a:xfrm>
            <a:off x="741060" y="5691939"/>
            <a:ext cx="2181687" cy="461665"/>
          </a:xfrm>
          <a:prstGeom prst="rect">
            <a:avLst/>
          </a:prstGeom>
          <a:noFill/>
        </p:spPr>
        <p:txBody>
          <a:bodyPr wrap="none" rtlCol="0">
            <a:spAutoFit/>
          </a:bodyPr>
          <a:lstStyle/>
          <a:p>
            <a:r>
              <a:rPr lang="en-GB" dirty="0" smtClean="0">
                <a:solidFill>
                  <a:schemeClr val="tx1"/>
                </a:solidFill>
                <a:latin typeface="Tahoma" pitchFamily="34" charset="0"/>
                <a:ea typeface="Tahoma" pitchFamily="34" charset="0"/>
                <a:cs typeface="Tahoma" pitchFamily="34" charset="0"/>
              </a:rPr>
              <a:t>Into Strategies</a:t>
            </a:r>
            <a:endParaRPr lang="en-GB" dirty="0">
              <a:solidFill>
                <a:schemeClr val="tx1"/>
              </a:solidFill>
              <a:latin typeface="Tahoma" pitchFamily="34" charset="0"/>
              <a:ea typeface="Tahoma" pitchFamily="34" charset="0"/>
              <a:cs typeface="Tahoma" pitchFamily="34" charset="0"/>
            </a:endParaRPr>
          </a:p>
        </p:txBody>
      </p:sp>
      <p:sp>
        <p:nvSpPr>
          <p:cNvPr id="11" name="Right Arrow 10"/>
          <p:cNvSpPr/>
          <p:nvPr/>
        </p:nvSpPr>
        <p:spPr bwMode="auto">
          <a:xfrm rot="7452365">
            <a:off x="1959580" y="3508257"/>
            <a:ext cx="2207427" cy="288032"/>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790015"/>
              </a:solidFill>
              <a:effectLst/>
              <a:latin typeface="Times New Roman" pitchFamily="18" charset="0"/>
            </a:endParaRPr>
          </a:p>
        </p:txBody>
      </p:sp>
      <p:sp>
        <p:nvSpPr>
          <p:cNvPr id="12" name="Right Arrow 11"/>
          <p:cNvSpPr/>
          <p:nvPr/>
        </p:nvSpPr>
        <p:spPr bwMode="auto">
          <a:xfrm rot="3213054">
            <a:off x="4619395" y="3329821"/>
            <a:ext cx="1808390" cy="314199"/>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790015"/>
              </a:solidFill>
              <a:effectLst/>
              <a:latin typeface="Times New Roman" pitchFamily="18" charset="0"/>
            </a:endParaRPr>
          </a:p>
        </p:txBody>
      </p:sp>
      <p:sp>
        <p:nvSpPr>
          <p:cNvPr id="13" name="Right Arrow 12"/>
          <p:cNvSpPr/>
          <p:nvPr/>
        </p:nvSpPr>
        <p:spPr bwMode="auto">
          <a:xfrm rot="10800000">
            <a:off x="3050187" y="5368025"/>
            <a:ext cx="2207427" cy="288032"/>
          </a:xfrm>
          <a:prstGeom prst="rightArrow">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rgbClr val="790015"/>
              </a:solidFill>
              <a:effectLst/>
              <a:latin typeface="Times New Roman" pitchFamily="18" charset="0"/>
            </a:endParaRPr>
          </a:p>
        </p:txBody>
      </p:sp>
      <p:sp>
        <p:nvSpPr>
          <p:cNvPr id="14" name="TextBox 13"/>
          <p:cNvSpPr txBox="1"/>
          <p:nvPr/>
        </p:nvSpPr>
        <p:spPr>
          <a:xfrm>
            <a:off x="478007" y="5088356"/>
            <a:ext cx="338554" cy="461665"/>
          </a:xfrm>
          <a:prstGeom prst="rect">
            <a:avLst/>
          </a:prstGeom>
          <a:noFill/>
        </p:spPr>
        <p:txBody>
          <a:bodyPr wrap="none" rtlCol="0">
            <a:spAutoFit/>
          </a:bodyPr>
          <a:lstStyle/>
          <a:p>
            <a:r>
              <a:rPr lang="en-GB" b="1" dirty="0">
                <a:solidFill>
                  <a:srgbClr val="0070C0"/>
                </a:solidFill>
              </a:rPr>
              <a:t>1</a:t>
            </a:r>
          </a:p>
        </p:txBody>
      </p:sp>
      <p:sp>
        <p:nvSpPr>
          <p:cNvPr id="16" name="TextBox 15"/>
          <p:cNvSpPr txBox="1"/>
          <p:nvPr/>
        </p:nvSpPr>
        <p:spPr>
          <a:xfrm>
            <a:off x="2519555" y="1486703"/>
            <a:ext cx="338554" cy="461665"/>
          </a:xfrm>
          <a:prstGeom prst="rect">
            <a:avLst/>
          </a:prstGeom>
          <a:noFill/>
        </p:spPr>
        <p:txBody>
          <a:bodyPr wrap="none" rtlCol="0">
            <a:spAutoFit/>
          </a:bodyPr>
          <a:lstStyle/>
          <a:p>
            <a:r>
              <a:rPr lang="en-GB" b="1" dirty="0" smtClean="0">
                <a:solidFill>
                  <a:srgbClr val="0070C0"/>
                </a:solidFill>
              </a:rPr>
              <a:t>2</a:t>
            </a:r>
            <a:endParaRPr lang="en-GB" b="1" dirty="0">
              <a:solidFill>
                <a:srgbClr val="0070C0"/>
              </a:solidFill>
            </a:endParaRPr>
          </a:p>
        </p:txBody>
      </p:sp>
      <p:sp>
        <p:nvSpPr>
          <p:cNvPr id="17" name="TextBox 16"/>
          <p:cNvSpPr txBox="1"/>
          <p:nvPr/>
        </p:nvSpPr>
        <p:spPr>
          <a:xfrm>
            <a:off x="7711665" y="5031571"/>
            <a:ext cx="338554" cy="461665"/>
          </a:xfrm>
          <a:prstGeom prst="rect">
            <a:avLst/>
          </a:prstGeom>
          <a:noFill/>
        </p:spPr>
        <p:txBody>
          <a:bodyPr wrap="none" rtlCol="0">
            <a:spAutoFit/>
          </a:bodyPr>
          <a:lstStyle/>
          <a:p>
            <a:r>
              <a:rPr lang="en-GB" b="1" dirty="0" smtClean="0">
                <a:solidFill>
                  <a:srgbClr val="0070C0"/>
                </a:solidFill>
              </a:rPr>
              <a:t>3</a:t>
            </a:r>
            <a:endParaRPr lang="en-GB" b="1" dirty="0">
              <a:solidFill>
                <a:srgbClr val="0070C0"/>
              </a:solidFill>
            </a:endParaRPr>
          </a:p>
        </p:txBody>
      </p:sp>
      <p:sp>
        <p:nvSpPr>
          <p:cNvPr id="18" name="TextBox 17"/>
          <p:cNvSpPr txBox="1"/>
          <p:nvPr/>
        </p:nvSpPr>
        <p:spPr>
          <a:xfrm>
            <a:off x="5461477" y="1460181"/>
            <a:ext cx="338554" cy="461665"/>
          </a:xfrm>
          <a:prstGeom prst="rect">
            <a:avLst/>
          </a:prstGeom>
          <a:noFill/>
        </p:spPr>
        <p:txBody>
          <a:bodyPr wrap="none" rtlCol="0">
            <a:spAutoFit/>
          </a:bodyPr>
          <a:lstStyle/>
          <a:p>
            <a:r>
              <a:rPr lang="en-GB" b="1" dirty="0" smtClean="0">
                <a:solidFill>
                  <a:srgbClr val="0070C0"/>
                </a:solidFill>
              </a:rPr>
              <a:t>5</a:t>
            </a:r>
            <a:endParaRPr lang="en-GB" b="1" dirty="0">
              <a:solidFill>
                <a:srgbClr val="0070C0"/>
              </a:solidFill>
            </a:endParaRPr>
          </a:p>
        </p:txBody>
      </p:sp>
      <p:sp>
        <p:nvSpPr>
          <p:cNvPr id="19" name="TextBox 18"/>
          <p:cNvSpPr txBox="1"/>
          <p:nvPr/>
        </p:nvSpPr>
        <p:spPr>
          <a:xfrm>
            <a:off x="7944024" y="2910937"/>
            <a:ext cx="338554" cy="461665"/>
          </a:xfrm>
          <a:prstGeom prst="rect">
            <a:avLst/>
          </a:prstGeom>
          <a:noFill/>
        </p:spPr>
        <p:txBody>
          <a:bodyPr wrap="none" rtlCol="0">
            <a:spAutoFit/>
          </a:bodyPr>
          <a:lstStyle/>
          <a:p>
            <a:r>
              <a:rPr lang="en-GB" b="1" dirty="0" smtClean="0">
                <a:solidFill>
                  <a:srgbClr val="0070C0"/>
                </a:solidFill>
              </a:rPr>
              <a:t>4</a:t>
            </a:r>
            <a:endParaRPr lang="en-GB" b="1" dirty="0">
              <a:solidFill>
                <a:srgbClr val="0070C0"/>
              </a:solidFill>
            </a:endParaRPr>
          </a:p>
        </p:txBody>
      </p:sp>
      <p:sp>
        <p:nvSpPr>
          <p:cNvPr id="20" name="TextBox 19"/>
          <p:cNvSpPr txBox="1"/>
          <p:nvPr/>
        </p:nvSpPr>
        <p:spPr>
          <a:xfrm>
            <a:off x="3995936" y="5691939"/>
            <a:ext cx="338554" cy="461665"/>
          </a:xfrm>
          <a:prstGeom prst="rect">
            <a:avLst/>
          </a:prstGeom>
          <a:noFill/>
        </p:spPr>
        <p:txBody>
          <a:bodyPr wrap="none" rtlCol="0">
            <a:spAutoFit/>
          </a:bodyPr>
          <a:lstStyle/>
          <a:p>
            <a:r>
              <a:rPr lang="en-GB" b="1" dirty="0" smtClean="0">
                <a:solidFill>
                  <a:srgbClr val="0070C0"/>
                </a:solidFill>
              </a:rPr>
              <a:t>6</a:t>
            </a:r>
            <a:endParaRPr lang="en-GB" b="1" dirty="0">
              <a:solidFill>
                <a:srgbClr val="0070C0"/>
              </a:solidFill>
            </a:endParaRPr>
          </a:p>
        </p:txBody>
      </p:sp>
      <p:sp>
        <p:nvSpPr>
          <p:cNvPr id="21" name="TextBox 20"/>
          <p:cNvSpPr txBox="1"/>
          <p:nvPr/>
        </p:nvSpPr>
        <p:spPr>
          <a:xfrm>
            <a:off x="689059" y="331600"/>
            <a:ext cx="7746031" cy="523220"/>
          </a:xfrm>
          <a:prstGeom prst="rect">
            <a:avLst/>
          </a:prstGeom>
          <a:noFill/>
        </p:spPr>
        <p:txBody>
          <a:bodyPr wrap="none" rtlCol="0">
            <a:spAutoFit/>
          </a:bodyPr>
          <a:lstStyle/>
          <a:p>
            <a:r>
              <a:rPr lang="en-GB" sz="2800" b="1" dirty="0" smtClean="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rPr>
              <a:t>The Steps in the Making Strategy Triangle</a:t>
            </a:r>
            <a:endParaRPr lang="en-GB" sz="2800" b="1" dirty="0">
              <a:solidFill>
                <a:schemeClr val="accent2"/>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5" name="TextBox 14"/>
          <p:cNvSpPr txBox="1"/>
          <p:nvPr/>
        </p:nvSpPr>
        <p:spPr>
          <a:xfrm>
            <a:off x="3050186" y="3899565"/>
            <a:ext cx="2662586" cy="461665"/>
          </a:xfrm>
          <a:prstGeom prst="rect">
            <a:avLst/>
          </a:prstGeom>
          <a:noFill/>
        </p:spPr>
        <p:txBody>
          <a:bodyPr wrap="square" rtlCol="0">
            <a:spAutoFit/>
          </a:bodyPr>
          <a:lstStyle/>
          <a:p>
            <a:r>
              <a:rPr lang="en-GB" b="1" dirty="0" smtClean="0">
                <a:solidFill>
                  <a:schemeClr val="tx1"/>
                </a:solidFill>
                <a:latin typeface="Tahoma" pitchFamily="34" charset="0"/>
                <a:ea typeface="Tahoma" pitchFamily="34" charset="0"/>
                <a:cs typeface="Tahoma" pitchFamily="34" charset="0"/>
              </a:rPr>
              <a:t>STAKEHOLDERS</a:t>
            </a:r>
            <a:endParaRPr lang="en-GB" b="1" dirty="0">
              <a:solidFill>
                <a:schemeClr val="tx1"/>
              </a:solidFill>
              <a:latin typeface="Tahoma" pitchFamily="34" charset="0"/>
              <a:ea typeface="Tahoma" pitchFamily="34" charset="0"/>
              <a:cs typeface="Tahoma" pitchFamily="34" charset="0"/>
            </a:endParaRPr>
          </a:p>
        </p:txBody>
      </p:sp>
      <p:sp>
        <p:nvSpPr>
          <p:cNvPr id="22" name="TextBox 21"/>
          <p:cNvSpPr txBox="1"/>
          <p:nvPr/>
        </p:nvSpPr>
        <p:spPr>
          <a:xfrm>
            <a:off x="4042925" y="3511102"/>
            <a:ext cx="338554" cy="461665"/>
          </a:xfrm>
          <a:prstGeom prst="rect">
            <a:avLst/>
          </a:prstGeom>
          <a:noFill/>
        </p:spPr>
        <p:txBody>
          <a:bodyPr wrap="none" rtlCol="0">
            <a:spAutoFit/>
          </a:bodyPr>
          <a:lstStyle/>
          <a:p>
            <a:r>
              <a:rPr lang="en-GB" b="1" dirty="0" smtClean="0">
                <a:solidFill>
                  <a:srgbClr val="0070C0"/>
                </a:solidFill>
              </a:rPr>
              <a:t>7</a:t>
            </a:r>
            <a:endParaRPr lang="en-GB" b="1" dirty="0">
              <a:solidFill>
                <a:srgbClr val="0070C0"/>
              </a:solidFill>
            </a:endParaRPr>
          </a:p>
        </p:txBody>
      </p:sp>
    </p:spTree>
    <p:extLst>
      <p:ext uri="{BB962C8B-B14F-4D97-AF65-F5344CB8AC3E}">
        <p14:creationId xmlns:p14="http://schemas.microsoft.com/office/powerpoint/2010/main" xmlns="" val="175287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ircle(in)">
                                      <p:cBhvr>
                                        <p:cTn id="40" dur="2000"/>
                                        <p:tgtEl>
                                          <p:spTgt spid="7"/>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2000"/>
                                        <p:tgtEl>
                                          <p:spTgt spid="9"/>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circle(in)">
                                      <p:cBhvr>
                                        <p:cTn id="51" dur="2000"/>
                                        <p:tgtEl>
                                          <p:spTgt spid="13"/>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circle(in)">
                                      <p:cBhvr>
                                        <p:cTn id="54" dur="2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fad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fade">
                                      <p:cBhvr>
                                        <p:cTn id="67" dur="500"/>
                                        <p:tgtEl>
                                          <p:spTgt spid="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p:bldP spid="7" grpId="0" animBg="1"/>
      <p:bldP spid="8" grpId="0"/>
      <p:bldP spid="9" grpId="0" animBg="1"/>
      <p:bldP spid="10" grpId="0"/>
      <p:bldP spid="11" grpId="0" animBg="1"/>
      <p:bldP spid="12" grpId="0" animBg="1"/>
      <p:bldP spid="13" grpId="0" animBg="1"/>
      <p:bldP spid="14" grpId="0"/>
      <p:bldP spid="16" grpId="0"/>
      <p:bldP spid="17" grpId="0"/>
      <p:bldP spid="18" grpId="0"/>
      <p:bldP spid="19"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Grp="1" noChangeArrowheads="1"/>
          </p:cNvSpPr>
          <p:nvPr>
            <p:ph type="title"/>
          </p:nvPr>
        </p:nvSpPr>
        <p:spPr>
          <a:xfrm>
            <a:off x="755576" y="188640"/>
            <a:ext cx="7759700" cy="1149350"/>
          </a:xfrm>
        </p:spPr>
        <p:txBody>
          <a:bodyPr/>
          <a:lstStyle/>
          <a:p>
            <a:pPr>
              <a:defRPr/>
            </a:pPr>
            <a:r>
              <a:rPr lang="en-GB" dirty="0" smtClean="0"/>
              <a:t>The Business Model, or Livelihood Scheme </a:t>
            </a:r>
          </a:p>
        </p:txBody>
      </p:sp>
      <p:sp>
        <p:nvSpPr>
          <p:cNvPr id="229379" name="Rectangle 3"/>
          <p:cNvSpPr>
            <a:spLocks noGrp="1" noChangeArrowheads="1"/>
          </p:cNvSpPr>
          <p:nvPr>
            <p:ph type="body" idx="1"/>
          </p:nvPr>
        </p:nvSpPr>
        <p:spPr>
          <a:xfrm>
            <a:off x="755576" y="1484784"/>
            <a:ext cx="7772400" cy="4114800"/>
          </a:xfrm>
        </p:spPr>
        <p:txBody>
          <a:bodyPr/>
          <a:lstStyle/>
          <a:p>
            <a:r>
              <a:rPr lang="en-GB" dirty="0" smtClean="0"/>
              <a:t>Expresses how the particular way in which the organisation will deliver shareholder value, or the mandate, through exploitation of </a:t>
            </a:r>
            <a:r>
              <a:rPr lang="en-GB" i="1" dirty="0" smtClean="0"/>
              <a:t>distinctive</a:t>
            </a:r>
            <a:r>
              <a:rPr lang="en-GB" dirty="0" smtClean="0"/>
              <a:t> competencies</a:t>
            </a:r>
          </a:p>
          <a:p>
            <a:r>
              <a:rPr lang="en-GB" dirty="0" smtClean="0"/>
              <a:t>For the BM:</a:t>
            </a:r>
          </a:p>
          <a:p>
            <a:pPr lvl="2"/>
            <a:r>
              <a:rPr lang="en-GB" dirty="0" smtClean="0"/>
              <a:t>Each goal should, ideally, be supported by a distinctive competence, and</a:t>
            </a:r>
          </a:p>
          <a:p>
            <a:pPr lvl="2"/>
            <a:r>
              <a:rPr lang="en-GB" dirty="0" smtClean="0"/>
              <a:t>Each distinctive competence should be exploited to support a goal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2743200" y="533400"/>
            <a:ext cx="3352800" cy="457200"/>
          </a:xfrm>
          <a:prstGeom prst="rect">
            <a:avLst/>
          </a:prstGeom>
          <a:noFill/>
          <a:ln w="12700">
            <a:noFill/>
            <a:miter lim="800000"/>
            <a:headEnd type="none" w="sm" len="sm"/>
            <a:tailEnd type="none" w="sm" len="sm"/>
          </a:ln>
        </p:spPr>
        <p:txBody>
          <a:bodyPr>
            <a:spAutoFit/>
          </a:bodyPr>
          <a:lstStyle/>
          <a:p>
            <a:pPr algn="ctr"/>
            <a:r>
              <a:rPr lang="en-US" sz="1200" b="1">
                <a:solidFill>
                  <a:schemeClr val="tx1"/>
                </a:solidFill>
                <a:latin typeface="Tahoma" pitchFamily="34" charset="0"/>
              </a:rPr>
              <a:t>Profit/Profitability/Shareholder Value or</a:t>
            </a:r>
          </a:p>
          <a:p>
            <a:pPr algn="ctr"/>
            <a:r>
              <a:rPr lang="en-US" sz="1200" b="1">
                <a:solidFill>
                  <a:schemeClr val="tx1"/>
                </a:solidFill>
                <a:latin typeface="Tahoma" pitchFamily="34" charset="0"/>
              </a:rPr>
              <a:t>Mandate</a:t>
            </a:r>
          </a:p>
        </p:txBody>
      </p:sp>
      <p:sp>
        <p:nvSpPr>
          <p:cNvPr id="231427" name="Text Box 3"/>
          <p:cNvSpPr txBox="1">
            <a:spLocks noChangeArrowheads="1"/>
          </p:cNvSpPr>
          <p:nvPr/>
        </p:nvSpPr>
        <p:spPr bwMode="auto">
          <a:xfrm>
            <a:off x="2946400" y="2744788"/>
            <a:ext cx="2743200" cy="457200"/>
          </a:xfrm>
          <a:prstGeom prst="rect">
            <a:avLst/>
          </a:prstGeom>
          <a:noFill/>
          <a:ln w="12700">
            <a:noFill/>
            <a:miter lim="800000"/>
            <a:headEnd type="none" w="sm" len="sm"/>
            <a:tailEnd type="none" w="sm" len="sm"/>
          </a:ln>
        </p:spPr>
        <p:txBody>
          <a:bodyPr>
            <a:spAutoFit/>
          </a:bodyPr>
          <a:lstStyle/>
          <a:p>
            <a:pPr algn="ctr"/>
            <a:r>
              <a:rPr lang="en-US" sz="1200" b="1" i="1">
                <a:solidFill>
                  <a:schemeClr val="tx1"/>
                </a:solidFill>
                <a:latin typeface="Tahoma" pitchFamily="34" charset="0"/>
              </a:rPr>
              <a:t>Distinctive System of Goals/Aspirations</a:t>
            </a:r>
          </a:p>
        </p:txBody>
      </p:sp>
      <p:sp>
        <p:nvSpPr>
          <p:cNvPr id="231428" name="Text Box 4"/>
          <p:cNvSpPr txBox="1">
            <a:spLocks noChangeArrowheads="1"/>
          </p:cNvSpPr>
          <p:nvPr/>
        </p:nvSpPr>
        <p:spPr bwMode="auto">
          <a:xfrm>
            <a:off x="3251200" y="3657600"/>
            <a:ext cx="2514600" cy="274638"/>
          </a:xfrm>
          <a:prstGeom prst="rect">
            <a:avLst/>
          </a:prstGeom>
          <a:noFill/>
          <a:ln w="12700">
            <a:noFill/>
            <a:miter lim="800000"/>
            <a:headEnd type="none" w="sm" len="sm"/>
            <a:tailEnd type="none" w="sm" len="sm"/>
          </a:ln>
        </p:spPr>
        <p:txBody>
          <a:bodyPr wrap="none">
            <a:spAutoFit/>
          </a:bodyPr>
          <a:lstStyle/>
          <a:p>
            <a:r>
              <a:rPr lang="en-US" sz="1200" b="1" i="1">
                <a:solidFill>
                  <a:schemeClr val="tx1"/>
                </a:solidFill>
                <a:latin typeface="Tahoma" pitchFamily="34" charset="0"/>
              </a:rPr>
              <a:t>Core Distinctive Competencies</a:t>
            </a:r>
          </a:p>
        </p:txBody>
      </p:sp>
      <p:sp>
        <p:nvSpPr>
          <p:cNvPr id="231429" name="Line 5"/>
          <p:cNvSpPr>
            <a:spLocks noChangeShapeType="1"/>
          </p:cNvSpPr>
          <p:nvPr/>
        </p:nvSpPr>
        <p:spPr bwMode="auto">
          <a:xfrm flipV="1">
            <a:off x="4394200" y="3200400"/>
            <a:ext cx="0" cy="420688"/>
          </a:xfrm>
          <a:prstGeom prst="line">
            <a:avLst/>
          </a:prstGeom>
          <a:noFill/>
          <a:ln w="28575">
            <a:solidFill>
              <a:srgbClr val="000000"/>
            </a:solidFill>
            <a:round/>
            <a:headEnd type="none" w="sm" len="sm"/>
            <a:tailEnd type="stealth" w="lg" len="lg"/>
          </a:ln>
        </p:spPr>
        <p:txBody>
          <a:bodyPr/>
          <a:lstStyle/>
          <a:p>
            <a:endParaRPr lang="en-GB"/>
          </a:p>
        </p:txBody>
      </p:sp>
      <p:sp>
        <p:nvSpPr>
          <p:cNvPr id="231430" name="Line 6"/>
          <p:cNvSpPr>
            <a:spLocks noChangeShapeType="1"/>
          </p:cNvSpPr>
          <p:nvPr/>
        </p:nvSpPr>
        <p:spPr bwMode="auto">
          <a:xfrm flipV="1">
            <a:off x="4572000" y="1844675"/>
            <a:ext cx="863600" cy="830263"/>
          </a:xfrm>
          <a:prstGeom prst="line">
            <a:avLst/>
          </a:prstGeom>
          <a:noFill/>
          <a:ln w="28575">
            <a:solidFill>
              <a:srgbClr val="000000"/>
            </a:solidFill>
            <a:round/>
            <a:headEnd type="none" w="sm" len="sm"/>
            <a:tailEnd type="stealth" w="lg" len="lg"/>
          </a:ln>
        </p:spPr>
        <p:txBody>
          <a:bodyPr/>
          <a:lstStyle/>
          <a:p>
            <a:endParaRPr lang="en-GB"/>
          </a:p>
        </p:txBody>
      </p:sp>
      <p:sp>
        <p:nvSpPr>
          <p:cNvPr id="231431" name="Text Box 7"/>
          <p:cNvSpPr txBox="1">
            <a:spLocks noChangeArrowheads="1"/>
          </p:cNvSpPr>
          <p:nvPr/>
        </p:nvSpPr>
        <p:spPr bwMode="auto">
          <a:xfrm>
            <a:off x="2700338" y="5516563"/>
            <a:ext cx="3560762" cy="336550"/>
          </a:xfrm>
          <a:prstGeom prst="rect">
            <a:avLst/>
          </a:prstGeom>
          <a:noFill/>
          <a:ln w="12700">
            <a:noFill/>
            <a:miter lim="800000"/>
            <a:headEnd type="none" w="sm" len="sm"/>
            <a:tailEnd type="none" w="sm" len="sm"/>
          </a:ln>
        </p:spPr>
        <p:txBody>
          <a:bodyPr wrap="none">
            <a:spAutoFit/>
          </a:bodyPr>
          <a:lstStyle/>
          <a:p>
            <a:r>
              <a:rPr lang="en-US" sz="1600" b="1">
                <a:solidFill>
                  <a:srgbClr val="000000"/>
                </a:solidFill>
                <a:latin typeface="Tahoma" pitchFamily="34" charset="0"/>
              </a:rPr>
              <a:t>Summarizing the Business Model</a:t>
            </a:r>
          </a:p>
        </p:txBody>
      </p:sp>
      <p:sp>
        <p:nvSpPr>
          <p:cNvPr id="231432" name="Text Box 8"/>
          <p:cNvSpPr txBox="1">
            <a:spLocks noChangeArrowheads="1"/>
          </p:cNvSpPr>
          <p:nvPr/>
        </p:nvSpPr>
        <p:spPr bwMode="auto">
          <a:xfrm>
            <a:off x="3332163" y="4413250"/>
            <a:ext cx="2117725" cy="274638"/>
          </a:xfrm>
          <a:prstGeom prst="rect">
            <a:avLst/>
          </a:prstGeom>
          <a:noFill/>
          <a:ln w="12700">
            <a:noFill/>
            <a:miter lim="800000"/>
            <a:headEnd type="none" w="sm" len="sm"/>
            <a:tailEnd type="none" w="sm" len="sm"/>
          </a:ln>
        </p:spPr>
        <p:txBody>
          <a:bodyPr wrap="none">
            <a:spAutoFit/>
          </a:bodyPr>
          <a:lstStyle/>
          <a:p>
            <a:r>
              <a:rPr lang="en-US" sz="1200" b="1" i="1">
                <a:solidFill>
                  <a:schemeClr val="tx1"/>
                </a:solidFill>
                <a:latin typeface="Tahoma" pitchFamily="34" charset="0"/>
              </a:rPr>
              <a:t>Distinctive Competencies</a:t>
            </a:r>
          </a:p>
        </p:txBody>
      </p:sp>
      <p:sp>
        <p:nvSpPr>
          <p:cNvPr id="231433" name="Line 9"/>
          <p:cNvSpPr>
            <a:spLocks noChangeShapeType="1"/>
          </p:cNvSpPr>
          <p:nvPr/>
        </p:nvSpPr>
        <p:spPr bwMode="auto">
          <a:xfrm flipV="1">
            <a:off x="4211638" y="3976688"/>
            <a:ext cx="188912" cy="388937"/>
          </a:xfrm>
          <a:prstGeom prst="line">
            <a:avLst/>
          </a:prstGeom>
          <a:noFill/>
          <a:ln w="28575">
            <a:solidFill>
              <a:srgbClr val="000000"/>
            </a:solidFill>
            <a:round/>
            <a:headEnd type="none" w="sm" len="sm"/>
            <a:tailEnd type="stealth" w="lg" len="lg"/>
          </a:ln>
        </p:spPr>
        <p:txBody>
          <a:bodyPr/>
          <a:lstStyle/>
          <a:p>
            <a:endParaRPr lang="en-GB"/>
          </a:p>
        </p:txBody>
      </p:sp>
      <p:sp>
        <p:nvSpPr>
          <p:cNvPr id="231434" name="Text Box 10"/>
          <p:cNvSpPr txBox="1">
            <a:spLocks noChangeArrowheads="1"/>
          </p:cNvSpPr>
          <p:nvPr/>
        </p:nvSpPr>
        <p:spPr bwMode="auto">
          <a:xfrm>
            <a:off x="4356100" y="1341438"/>
            <a:ext cx="2743200" cy="457200"/>
          </a:xfrm>
          <a:prstGeom prst="rect">
            <a:avLst/>
          </a:prstGeom>
          <a:noFill/>
          <a:ln w="12700">
            <a:noFill/>
            <a:miter lim="800000"/>
            <a:headEnd type="none" w="sm" len="sm"/>
            <a:tailEnd type="none" w="sm" len="sm"/>
          </a:ln>
        </p:spPr>
        <p:txBody>
          <a:bodyPr>
            <a:spAutoFit/>
          </a:bodyPr>
          <a:lstStyle/>
          <a:p>
            <a:pPr algn="ctr"/>
            <a:r>
              <a:rPr lang="en-US" sz="1200" b="1" i="1" dirty="0">
                <a:solidFill>
                  <a:schemeClr val="tx1"/>
                </a:solidFill>
                <a:latin typeface="Tahoma" pitchFamily="34" charset="0"/>
              </a:rPr>
              <a:t>Delivering </a:t>
            </a:r>
          </a:p>
          <a:p>
            <a:pPr algn="ctr"/>
            <a:r>
              <a:rPr lang="en-US" sz="1200" b="1" i="1" dirty="0">
                <a:solidFill>
                  <a:schemeClr val="tx1"/>
                </a:solidFill>
                <a:latin typeface="Tahoma" pitchFamily="34" charset="0"/>
              </a:rPr>
              <a:t>Customer Values</a:t>
            </a:r>
          </a:p>
        </p:txBody>
      </p:sp>
      <p:sp>
        <p:nvSpPr>
          <p:cNvPr id="231436" name="Line 12"/>
          <p:cNvSpPr>
            <a:spLocks noChangeShapeType="1"/>
          </p:cNvSpPr>
          <p:nvPr/>
        </p:nvSpPr>
        <p:spPr bwMode="auto">
          <a:xfrm flipH="1" flipV="1">
            <a:off x="4572000" y="1041400"/>
            <a:ext cx="576263" cy="300038"/>
          </a:xfrm>
          <a:prstGeom prst="line">
            <a:avLst/>
          </a:prstGeom>
          <a:noFill/>
          <a:ln w="28575">
            <a:solidFill>
              <a:srgbClr val="000000"/>
            </a:solidFill>
            <a:round/>
            <a:headEnd type="none" w="sm" len="sm"/>
            <a:tailEnd type="stealth" w="lg" len="lg"/>
          </a:ln>
        </p:spPr>
        <p:txBody>
          <a:bodyPr/>
          <a:lstStyle/>
          <a:p>
            <a:endParaRPr lang="en-GB"/>
          </a:p>
        </p:txBody>
      </p:sp>
      <p:sp>
        <p:nvSpPr>
          <p:cNvPr id="231439" name="Text Box 15"/>
          <p:cNvSpPr txBox="1">
            <a:spLocks noChangeArrowheads="1"/>
          </p:cNvSpPr>
          <p:nvPr/>
        </p:nvSpPr>
        <p:spPr bwMode="auto">
          <a:xfrm>
            <a:off x="2195513" y="5013325"/>
            <a:ext cx="1257300" cy="274638"/>
          </a:xfrm>
          <a:prstGeom prst="rect">
            <a:avLst/>
          </a:prstGeom>
          <a:noFill/>
          <a:ln w="12700">
            <a:noFill/>
            <a:miter lim="800000"/>
            <a:headEnd type="none" w="sm" len="sm"/>
            <a:tailEnd type="none" w="sm" len="sm"/>
          </a:ln>
        </p:spPr>
        <p:txBody>
          <a:bodyPr wrap="none">
            <a:spAutoFit/>
          </a:bodyPr>
          <a:lstStyle/>
          <a:p>
            <a:r>
              <a:rPr lang="en-US" sz="1200" b="1" i="1">
                <a:solidFill>
                  <a:schemeClr val="tx1"/>
                </a:solidFill>
                <a:latin typeface="Tahoma" pitchFamily="34" charset="0"/>
              </a:rPr>
              <a:t>Competencies</a:t>
            </a:r>
          </a:p>
        </p:txBody>
      </p:sp>
      <p:sp>
        <p:nvSpPr>
          <p:cNvPr id="231440" name="Line 16"/>
          <p:cNvSpPr>
            <a:spLocks noChangeShapeType="1"/>
          </p:cNvSpPr>
          <p:nvPr/>
        </p:nvSpPr>
        <p:spPr bwMode="auto">
          <a:xfrm flipV="1">
            <a:off x="2771775" y="4005263"/>
            <a:ext cx="1079500" cy="923925"/>
          </a:xfrm>
          <a:prstGeom prst="line">
            <a:avLst/>
          </a:prstGeom>
          <a:noFill/>
          <a:ln w="28575">
            <a:solidFill>
              <a:srgbClr val="000000"/>
            </a:solidFill>
            <a:round/>
            <a:headEnd type="none" w="sm" len="sm"/>
            <a:tailEnd type="stealth" w="lg" len="lg"/>
          </a:ln>
        </p:spPr>
        <p:txBody>
          <a:bodyPr/>
          <a:lstStyle/>
          <a:p>
            <a:endParaRPr lang="en-GB"/>
          </a:p>
        </p:txBody>
      </p:sp>
      <p:sp>
        <p:nvSpPr>
          <p:cNvPr id="231441" name="Line 17"/>
          <p:cNvSpPr>
            <a:spLocks noChangeShapeType="1"/>
          </p:cNvSpPr>
          <p:nvPr/>
        </p:nvSpPr>
        <p:spPr bwMode="auto">
          <a:xfrm flipV="1">
            <a:off x="3132138" y="4724400"/>
            <a:ext cx="647700" cy="217488"/>
          </a:xfrm>
          <a:prstGeom prst="line">
            <a:avLst/>
          </a:prstGeom>
          <a:noFill/>
          <a:ln w="28575">
            <a:solidFill>
              <a:srgbClr val="000000"/>
            </a:solidFill>
            <a:round/>
            <a:headEnd type="none" w="sm" len="sm"/>
            <a:tailEnd type="stealth" w="lg" len="lg"/>
          </a:ln>
        </p:spPr>
        <p:txBody>
          <a:bodyPr/>
          <a:lstStyle/>
          <a:p>
            <a:endParaRPr lang="en-GB"/>
          </a:p>
        </p:txBody>
      </p:sp>
      <p:sp>
        <p:nvSpPr>
          <p:cNvPr id="18" name="Line 6"/>
          <p:cNvSpPr>
            <a:spLocks noChangeShapeType="1"/>
          </p:cNvSpPr>
          <p:nvPr/>
        </p:nvSpPr>
        <p:spPr bwMode="auto">
          <a:xfrm flipH="1" flipV="1">
            <a:off x="3455988" y="1988838"/>
            <a:ext cx="755650" cy="686097"/>
          </a:xfrm>
          <a:prstGeom prst="line">
            <a:avLst/>
          </a:prstGeom>
          <a:noFill/>
          <a:ln w="28575">
            <a:solidFill>
              <a:srgbClr val="000000"/>
            </a:solidFill>
            <a:round/>
            <a:headEnd type="none" w="sm" len="sm"/>
            <a:tailEnd type="stealth" w="lg" len="lg"/>
          </a:ln>
        </p:spPr>
        <p:txBody>
          <a:bodyPr/>
          <a:lstStyle/>
          <a:p>
            <a:endParaRPr lang="en-GB"/>
          </a:p>
        </p:txBody>
      </p:sp>
      <p:sp>
        <p:nvSpPr>
          <p:cNvPr id="19" name="Text Box 10"/>
          <p:cNvSpPr txBox="1">
            <a:spLocks noChangeArrowheads="1"/>
          </p:cNvSpPr>
          <p:nvPr/>
        </p:nvSpPr>
        <p:spPr bwMode="auto">
          <a:xfrm>
            <a:off x="1879600" y="1531638"/>
            <a:ext cx="2743200" cy="457200"/>
          </a:xfrm>
          <a:prstGeom prst="rect">
            <a:avLst/>
          </a:prstGeom>
          <a:noFill/>
          <a:ln w="12700">
            <a:noFill/>
            <a:miter lim="800000"/>
            <a:headEnd type="none" w="sm" len="sm"/>
            <a:tailEnd type="none" w="sm" len="sm"/>
          </a:ln>
        </p:spPr>
        <p:txBody>
          <a:bodyPr>
            <a:spAutoFit/>
          </a:bodyPr>
          <a:lstStyle/>
          <a:p>
            <a:pPr algn="ctr"/>
            <a:r>
              <a:rPr lang="en-US" sz="1200" b="1" i="1" dirty="0">
                <a:solidFill>
                  <a:schemeClr val="tx1"/>
                </a:solidFill>
                <a:latin typeface="Tahoma" pitchFamily="34" charset="0"/>
              </a:rPr>
              <a:t>Delivering </a:t>
            </a:r>
          </a:p>
          <a:p>
            <a:pPr algn="ctr"/>
            <a:r>
              <a:rPr lang="en-US" sz="1200" b="1" i="1" dirty="0" smtClean="0">
                <a:solidFill>
                  <a:schemeClr val="tx1"/>
                </a:solidFill>
                <a:latin typeface="Tahoma" pitchFamily="34" charset="0"/>
              </a:rPr>
              <a:t>Cost Management</a:t>
            </a:r>
            <a:endParaRPr lang="en-US" sz="1200" b="1" i="1" dirty="0">
              <a:solidFill>
                <a:schemeClr val="tx1"/>
              </a:solidFill>
              <a:latin typeface="Tahoma" pitchFamily="34" charset="0"/>
            </a:endParaRPr>
          </a:p>
        </p:txBody>
      </p:sp>
      <p:sp>
        <p:nvSpPr>
          <p:cNvPr id="20" name="Line 12"/>
          <p:cNvSpPr>
            <a:spLocks noChangeShapeType="1"/>
          </p:cNvSpPr>
          <p:nvPr/>
        </p:nvSpPr>
        <p:spPr bwMode="auto">
          <a:xfrm flipV="1">
            <a:off x="3455988" y="1043780"/>
            <a:ext cx="561974" cy="487857"/>
          </a:xfrm>
          <a:prstGeom prst="line">
            <a:avLst/>
          </a:prstGeom>
          <a:noFill/>
          <a:ln w="28575">
            <a:solidFill>
              <a:srgbClr val="000000"/>
            </a:solidFill>
            <a:round/>
            <a:headEnd type="none" w="sm" len="sm"/>
            <a:tailEnd type="stealth" w="lg" len="lg"/>
          </a:ln>
        </p:spPr>
        <p:txBody>
          <a:bodyPr/>
          <a:lstStyle/>
          <a:p>
            <a:endParaRPr lang="en-GB"/>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2743200" y="533400"/>
            <a:ext cx="3352800" cy="457200"/>
          </a:xfrm>
          <a:prstGeom prst="rect">
            <a:avLst/>
          </a:prstGeom>
          <a:noFill/>
          <a:ln w="12700">
            <a:noFill/>
            <a:miter lim="800000"/>
            <a:headEnd type="none" w="sm" len="sm"/>
            <a:tailEnd type="none" w="sm" len="sm"/>
          </a:ln>
        </p:spPr>
        <p:txBody>
          <a:bodyPr>
            <a:spAutoFit/>
          </a:bodyPr>
          <a:lstStyle/>
          <a:p>
            <a:pPr algn="ctr"/>
            <a:r>
              <a:rPr lang="en-US" sz="1200" b="1">
                <a:solidFill>
                  <a:schemeClr val="tx1"/>
                </a:solidFill>
                <a:latin typeface="Tahoma" pitchFamily="34" charset="0"/>
              </a:rPr>
              <a:t>Profit/Profitability/Shareholder Value or</a:t>
            </a:r>
          </a:p>
          <a:p>
            <a:pPr algn="ctr"/>
            <a:r>
              <a:rPr lang="en-US" sz="1200" b="1">
                <a:solidFill>
                  <a:schemeClr val="tx1"/>
                </a:solidFill>
                <a:latin typeface="Tahoma" pitchFamily="34" charset="0"/>
              </a:rPr>
              <a:t>Mandate</a:t>
            </a:r>
          </a:p>
        </p:txBody>
      </p:sp>
      <p:sp>
        <p:nvSpPr>
          <p:cNvPr id="231427" name="Text Box 3"/>
          <p:cNvSpPr txBox="1">
            <a:spLocks noChangeArrowheads="1"/>
          </p:cNvSpPr>
          <p:nvPr/>
        </p:nvSpPr>
        <p:spPr bwMode="auto">
          <a:xfrm>
            <a:off x="2946400" y="2744788"/>
            <a:ext cx="2743200" cy="457200"/>
          </a:xfrm>
          <a:prstGeom prst="rect">
            <a:avLst/>
          </a:prstGeom>
          <a:noFill/>
          <a:ln w="12700">
            <a:noFill/>
            <a:miter lim="800000"/>
            <a:headEnd type="none" w="sm" len="sm"/>
            <a:tailEnd type="none" w="sm" len="sm"/>
          </a:ln>
        </p:spPr>
        <p:txBody>
          <a:bodyPr>
            <a:spAutoFit/>
          </a:bodyPr>
          <a:lstStyle/>
          <a:p>
            <a:pPr algn="ctr"/>
            <a:r>
              <a:rPr lang="en-US" sz="1200" b="1" i="1">
                <a:solidFill>
                  <a:schemeClr val="tx1"/>
                </a:solidFill>
                <a:latin typeface="Tahoma" pitchFamily="34" charset="0"/>
              </a:rPr>
              <a:t>Distinctive System of Goals/Aspirations</a:t>
            </a:r>
          </a:p>
        </p:txBody>
      </p:sp>
      <p:sp>
        <p:nvSpPr>
          <p:cNvPr id="231428" name="Text Box 4"/>
          <p:cNvSpPr txBox="1">
            <a:spLocks noChangeArrowheads="1"/>
          </p:cNvSpPr>
          <p:nvPr/>
        </p:nvSpPr>
        <p:spPr bwMode="auto">
          <a:xfrm>
            <a:off x="3585076" y="3671047"/>
            <a:ext cx="1669047" cy="276999"/>
          </a:xfrm>
          <a:prstGeom prst="rect">
            <a:avLst/>
          </a:prstGeom>
          <a:noFill/>
          <a:ln w="12700">
            <a:noFill/>
            <a:miter lim="800000"/>
            <a:headEnd type="none" w="sm" len="sm"/>
            <a:tailEnd type="none" w="sm" len="sm"/>
          </a:ln>
        </p:spPr>
        <p:txBody>
          <a:bodyPr wrap="none">
            <a:spAutoFit/>
          </a:bodyPr>
          <a:lstStyle/>
          <a:p>
            <a:r>
              <a:rPr lang="en-US" sz="1200" b="1" i="1" dirty="0">
                <a:solidFill>
                  <a:schemeClr val="tx1"/>
                </a:solidFill>
                <a:latin typeface="Tahoma" pitchFamily="34" charset="0"/>
              </a:rPr>
              <a:t>Core </a:t>
            </a:r>
            <a:r>
              <a:rPr lang="en-US" sz="1200" b="1" i="1" dirty="0" smtClean="0">
                <a:solidFill>
                  <a:schemeClr val="tx1"/>
                </a:solidFill>
                <a:latin typeface="Tahoma" pitchFamily="34" charset="0"/>
              </a:rPr>
              <a:t>Competencies</a:t>
            </a:r>
            <a:endParaRPr lang="en-US" sz="1200" b="1" i="1" dirty="0">
              <a:solidFill>
                <a:schemeClr val="tx1"/>
              </a:solidFill>
              <a:latin typeface="Tahoma" pitchFamily="34" charset="0"/>
            </a:endParaRPr>
          </a:p>
        </p:txBody>
      </p:sp>
      <p:sp>
        <p:nvSpPr>
          <p:cNvPr id="231429" name="Line 5"/>
          <p:cNvSpPr>
            <a:spLocks noChangeShapeType="1"/>
          </p:cNvSpPr>
          <p:nvPr/>
        </p:nvSpPr>
        <p:spPr bwMode="auto">
          <a:xfrm flipV="1">
            <a:off x="4394200" y="3200400"/>
            <a:ext cx="0" cy="420688"/>
          </a:xfrm>
          <a:prstGeom prst="line">
            <a:avLst/>
          </a:prstGeom>
          <a:noFill/>
          <a:ln w="28575">
            <a:solidFill>
              <a:srgbClr val="000000"/>
            </a:solidFill>
            <a:round/>
            <a:headEnd type="none" w="sm" len="sm"/>
            <a:tailEnd type="stealth" w="lg" len="lg"/>
          </a:ln>
        </p:spPr>
        <p:txBody>
          <a:bodyPr/>
          <a:lstStyle/>
          <a:p>
            <a:endParaRPr lang="en-GB"/>
          </a:p>
        </p:txBody>
      </p:sp>
      <p:sp>
        <p:nvSpPr>
          <p:cNvPr id="231430" name="Line 6"/>
          <p:cNvSpPr>
            <a:spLocks noChangeShapeType="1"/>
          </p:cNvSpPr>
          <p:nvPr/>
        </p:nvSpPr>
        <p:spPr bwMode="auto">
          <a:xfrm flipV="1">
            <a:off x="4572000" y="1844675"/>
            <a:ext cx="863600" cy="830263"/>
          </a:xfrm>
          <a:prstGeom prst="line">
            <a:avLst/>
          </a:prstGeom>
          <a:noFill/>
          <a:ln w="28575">
            <a:solidFill>
              <a:srgbClr val="000000"/>
            </a:solidFill>
            <a:round/>
            <a:headEnd type="none" w="sm" len="sm"/>
            <a:tailEnd type="stealth" w="lg" len="lg"/>
          </a:ln>
        </p:spPr>
        <p:txBody>
          <a:bodyPr/>
          <a:lstStyle/>
          <a:p>
            <a:endParaRPr lang="en-GB"/>
          </a:p>
        </p:txBody>
      </p:sp>
      <p:sp>
        <p:nvSpPr>
          <p:cNvPr id="231431" name="Text Box 7"/>
          <p:cNvSpPr txBox="1">
            <a:spLocks noChangeArrowheads="1"/>
          </p:cNvSpPr>
          <p:nvPr/>
        </p:nvSpPr>
        <p:spPr bwMode="auto">
          <a:xfrm>
            <a:off x="2700338" y="5516563"/>
            <a:ext cx="4020652" cy="338554"/>
          </a:xfrm>
          <a:prstGeom prst="rect">
            <a:avLst/>
          </a:prstGeom>
          <a:noFill/>
          <a:ln w="12700">
            <a:noFill/>
            <a:miter lim="800000"/>
            <a:headEnd type="none" w="sm" len="sm"/>
            <a:tailEnd type="none" w="sm" len="sm"/>
          </a:ln>
        </p:spPr>
        <p:txBody>
          <a:bodyPr wrap="none">
            <a:spAutoFit/>
          </a:bodyPr>
          <a:lstStyle/>
          <a:p>
            <a:r>
              <a:rPr lang="en-US" sz="1600" b="1" dirty="0">
                <a:solidFill>
                  <a:srgbClr val="000000"/>
                </a:solidFill>
                <a:latin typeface="Tahoma" pitchFamily="34" charset="0"/>
              </a:rPr>
              <a:t>Summarizing </a:t>
            </a:r>
            <a:r>
              <a:rPr lang="en-US" sz="1600" b="1" dirty="0" smtClean="0">
                <a:solidFill>
                  <a:srgbClr val="000000"/>
                </a:solidFill>
                <a:latin typeface="Tahoma" pitchFamily="34" charset="0"/>
              </a:rPr>
              <a:t>a </a:t>
            </a:r>
            <a:r>
              <a:rPr lang="en-US" sz="1600" b="1" i="1" dirty="0" smtClean="0">
                <a:solidFill>
                  <a:srgbClr val="000000"/>
                </a:solidFill>
                <a:latin typeface="Tahoma" pitchFamily="34" charset="0"/>
              </a:rPr>
              <a:t>Weak</a:t>
            </a:r>
            <a:r>
              <a:rPr lang="en-US" sz="1600" b="1" dirty="0" smtClean="0">
                <a:solidFill>
                  <a:srgbClr val="000000"/>
                </a:solidFill>
                <a:latin typeface="Tahoma" pitchFamily="34" charset="0"/>
              </a:rPr>
              <a:t> </a:t>
            </a:r>
            <a:r>
              <a:rPr lang="en-US" sz="1600" b="1" dirty="0">
                <a:solidFill>
                  <a:srgbClr val="000000"/>
                </a:solidFill>
                <a:latin typeface="Tahoma" pitchFamily="34" charset="0"/>
              </a:rPr>
              <a:t>Business Model</a:t>
            </a:r>
          </a:p>
        </p:txBody>
      </p:sp>
      <p:sp>
        <p:nvSpPr>
          <p:cNvPr id="231434" name="Text Box 10"/>
          <p:cNvSpPr txBox="1">
            <a:spLocks noChangeArrowheads="1"/>
          </p:cNvSpPr>
          <p:nvPr/>
        </p:nvSpPr>
        <p:spPr bwMode="auto">
          <a:xfrm>
            <a:off x="4356100" y="1341438"/>
            <a:ext cx="2743200" cy="457200"/>
          </a:xfrm>
          <a:prstGeom prst="rect">
            <a:avLst/>
          </a:prstGeom>
          <a:noFill/>
          <a:ln w="12700">
            <a:noFill/>
            <a:miter lim="800000"/>
            <a:headEnd type="none" w="sm" len="sm"/>
            <a:tailEnd type="none" w="sm" len="sm"/>
          </a:ln>
        </p:spPr>
        <p:txBody>
          <a:bodyPr>
            <a:spAutoFit/>
          </a:bodyPr>
          <a:lstStyle/>
          <a:p>
            <a:pPr algn="ctr"/>
            <a:r>
              <a:rPr lang="en-US" sz="1200" b="1" i="1" dirty="0">
                <a:solidFill>
                  <a:schemeClr val="tx1"/>
                </a:solidFill>
                <a:latin typeface="Tahoma" pitchFamily="34" charset="0"/>
              </a:rPr>
              <a:t>Delivering </a:t>
            </a:r>
          </a:p>
          <a:p>
            <a:pPr algn="ctr"/>
            <a:r>
              <a:rPr lang="en-US" sz="1200" b="1" i="1" dirty="0">
                <a:solidFill>
                  <a:schemeClr val="tx1"/>
                </a:solidFill>
                <a:latin typeface="Tahoma" pitchFamily="34" charset="0"/>
              </a:rPr>
              <a:t>Customer Values</a:t>
            </a:r>
          </a:p>
        </p:txBody>
      </p:sp>
      <p:sp>
        <p:nvSpPr>
          <p:cNvPr id="231436" name="Line 12"/>
          <p:cNvSpPr>
            <a:spLocks noChangeShapeType="1"/>
          </p:cNvSpPr>
          <p:nvPr/>
        </p:nvSpPr>
        <p:spPr bwMode="auto">
          <a:xfrm flipH="1" flipV="1">
            <a:off x="4572000" y="1041400"/>
            <a:ext cx="576263" cy="300038"/>
          </a:xfrm>
          <a:prstGeom prst="line">
            <a:avLst/>
          </a:prstGeom>
          <a:noFill/>
          <a:ln w="28575">
            <a:solidFill>
              <a:srgbClr val="000000"/>
            </a:solidFill>
            <a:round/>
            <a:headEnd type="none" w="sm" len="sm"/>
            <a:tailEnd type="stealth" w="lg" len="lg"/>
          </a:ln>
        </p:spPr>
        <p:txBody>
          <a:bodyPr/>
          <a:lstStyle/>
          <a:p>
            <a:endParaRPr lang="en-GB"/>
          </a:p>
        </p:txBody>
      </p:sp>
      <p:sp>
        <p:nvSpPr>
          <p:cNvPr id="231439" name="Text Box 15"/>
          <p:cNvSpPr txBox="1">
            <a:spLocks noChangeArrowheads="1"/>
          </p:cNvSpPr>
          <p:nvPr/>
        </p:nvSpPr>
        <p:spPr bwMode="auto">
          <a:xfrm>
            <a:off x="2195513" y="5013325"/>
            <a:ext cx="1257300" cy="274638"/>
          </a:xfrm>
          <a:prstGeom prst="rect">
            <a:avLst/>
          </a:prstGeom>
          <a:noFill/>
          <a:ln w="12700">
            <a:noFill/>
            <a:miter lim="800000"/>
            <a:headEnd type="none" w="sm" len="sm"/>
            <a:tailEnd type="none" w="sm" len="sm"/>
          </a:ln>
        </p:spPr>
        <p:txBody>
          <a:bodyPr wrap="none">
            <a:spAutoFit/>
          </a:bodyPr>
          <a:lstStyle/>
          <a:p>
            <a:r>
              <a:rPr lang="en-US" sz="1200" b="1" i="1">
                <a:solidFill>
                  <a:schemeClr val="tx1"/>
                </a:solidFill>
                <a:latin typeface="Tahoma" pitchFamily="34" charset="0"/>
              </a:rPr>
              <a:t>Competencies</a:t>
            </a:r>
          </a:p>
        </p:txBody>
      </p:sp>
      <p:sp>
        <p:nvSpPr>
          <p:cNvPr id="231440" name="Line 16"/>
          <p:cNvSpPr>
            <a:spLocks noChangeShapeType="1"/>
          </p:cNvSpPr>
          <p:nvPr/>
        </p:nvSpPr>
        <p:spPr bwMode="auto">
          <a:xfrm flipV="1">
            <a:off x="3132138" y="4018083"/>
            <a:ext cx="1079500" cy="923925"/>
          </a:xfrm>
          <a:prstGeom prst="line">
            <a:avLst/>
          </a:prstGeom>
          <a:noFill/>
          <a:ln w="28575">
            <a:solidFill>
              <a:srgbClr val="000000"/>
            </a:solidFill>
            <a:round/>
            <a:headEnd type="none" w="sm" len="sm"/>
            <a:tailEnd type="stealth" w="lg" len="lg"/>
          </a:ln>
        </p:spPr>
        <p:txBody>
          <a:bodyPr/>
          <a:lstStyle/>
          <a:p>
            <a:endParaRPr lang="en-GB"/>
          </a:p>
        </p:txBody>
      </p:sp>
      <p:sp>
        <p:nvSpPr>
          <p:cNvPr id="18" name="Line 6"/>
          <p:cNvSpPr>
            <a:spLocks noChangeShapeType="1"/>
          </p:cNvSpPr>
          <p:nvPr/>
        </p:nvSpPr>
        <p:spPr bwMode="auto">
          <a:xfrm flipH="1" flipV="1">
            <a:off x="3455988" y="1988838"/>
            <a:ext cx="755650" cy="686097"/>
          </a:xfrm>
          <a:prstGeom prst="line">
            <a:avLst/>
          </a:prstGeom>
          <a:noFill/>
          <a:ln w="28575">
            <a:solidFill>
              <a:srgbClr val="000000"/>
            </a:solidFill>
            <a:round/>
            <a:headEnd type="none" w="sm" len="sm"/>
            <a:tailEnd type="stealth" w="lg" len="lg"/>
          </a:ln>
        </p:spPr>
        <p:txBody>
          <a:bodyPr/>
          <a:lstStyle/>
          <a:p>
            <a:endParaRPr lang="en-GB"/>
          </a:p>
        </p:txBody>
      </p:sp>
      <p:sp>
        <p:nvSpPr>
          <p:cNvPr id="19" name="Text Box 10"/>
          <p:cNvSpPr txBox="1">
            <a:spLocks noChangeArrowheads="1"/>
          </p:cNvSpPr>
          <p:nvPr/>
        </p:nvSpPr>
        <p:spPr bwMode="auto">
          <a:xfrm>
            <a:off x="1879600" y="1531638"/>
            <a:ext cx="2743200" cy="457200"/>
          </a:xfrm>
          <a:prstGeom prst="rect">
            <a:avLst/>
          </a:prstGeom>
          <a:noFill/>
          <a:ln w="12700">
            <a:noFill/>
            <a:miter lim="800000"/>
            <a:headEnd type="none" w="sm" len="sm"/>
            <a:tailEnd type="none" w="sm" len="sm"/>
          </a:ln>
        </p:spPr>
        <p:txBody>
          <a:bodyPr>
            <a:spAutoFit/>
          </a:bodyPr>
          <a:lstStyle/>
          <a:p>
            <a:pPr algn="ctr"/>
            <a:r>
              <a:rPr lang="en-US" sz="1200" b="1" i="1" dirty="0">
                <a:solidFill>
                  <a:schemeClr val="tx1"/>
                </a:solidFill>
                <a:latin typeface="Tahoma" pitchFamily="34" charset="0"/>
              </a:rPr>
              <a:t>Delivering </a:t>
            </a:r>
          </a:p>
          <a:p>
            <a:pPr algn="ctr"/>
            <a:r>
              <a:rPr lang="en-US" sz="1200" b="1" i="1" dirty="0" smtClean="0">
                <a:solidFill>
                  <a:schemeClr val="tx1"/>
                </a:solidFill>
                <a:latin typeface="Tahoma" pitchFamily="34" charset="0"/>
              </a:rPr>
              <a:t>Cost Management</a:t>
            </a:r>
            <a:endParaRPr lang="en-US" sz="1200" b="1" i="1" dirty="0">
              <a:solidFill>
                <a:schemeClr val="tx1"/>
              </a:solidFill>
              <a:latin typeface="Tahoma" pitchFamily="34" charset="0"/>
            </a:endParaRPr>
          </a:p>
        </p:txBody>
      </p:sp>
      <p:sp>
        <p:nvSpPr>
          <p:cNvPr id="20" name="Line 12"/>
          <p:cNvSpPr>
            <a:spLocks noChangeShapeType="1"/>
          </p:cNvSpPr>
          <p:nvPr/>
        </p:nvSpPr>
        <p:spPr bwMode="auto">
          <a:xfrm flipV="1">
            <a:off x="3455988" y="1043780"/>
            <a:ext cx="561974" cy="487857"/>
          </a:xfrm>
          <a:prstGeom prst="line">
            <a:avLst/>
          </a:prstGeom>
          <a:noFill/>
          <a:ln w="28575">
            <a:solidFill>
              <a:srgbClr val="000000"/>
            </a:solidFill>
            <a:round/>
            <a:headEnd type="none" w="sm" len="sm"/>
            <a:tailEnd type="stealth" w="lg" len="lg"/>
          </a:ln>
        </p:spPr>
        <p:txBody>
          <a:bodyPr/>
          <a:lstStyle/>
          <a:p>
            <a:endParaRPr lang="en-GB"/>
          </a:p>
        </p:txBody>
      </p:sp>
    </p:spTree>
    <p:extLst>
      <p:ext uri="{BB962C8B-B14F-4D97-AF65-F5344CB8AC3E}">
        <p14:creationId xmlns:p14="http://schemas.microsoft.com/office/powerpoint/2010/main" xmlns="" val="2988217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multbars">
  <a:themeElements>
    <a:clrScheme name="">
      <a:dk1>
        <a:srgbClr val="000000"/>
      </a:dk1>
      <a:lt1>
        <a:srgbClr val="FFFFFF"/>
      </a:lt1>
      <a:dk2>
        <a:srgbClr val="000000"/>
      </a:dk2>
      <a:lt2>
        <a:srgbClr val="000000"/>
      </a:lt2>
      <a:accent1>
        <a:srgbClr val="FFFFFF"/>
      </a:accent1>
      <a:accent2>
        <a:srgbClr val="114FFB"/>
      </a:accent2>
      <a:accent3>
        <a:srgbClr val="FFFFFF"/>
      </a:accent3>
      <a:accent4>
        <a:srgbClr val="000000"/>
      </a:accent4>
      <a:accent5>
        <a:srgbClr val="FFFFFF"/>
      </a:accent5>
      <a:accent6>
        <a:srgbClr val="0E47E3"/>
      </a:accent6>
      <a:hlink>
        <a:srgbClr val="CECECE"/>
      </a:hlink>
      <a:folHlink>
        <a:srgbClr val="8CF4EA"/>
      </a:folHlink>
    </a:clrScheme>
    <a:fontScheme name="multbar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790015"/>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790015"/>
            </a:solidFill>
            <a:effectLst/>
            <a:latin typeface="Times New Roman" pitchFamily="18" charset="0"/>
          </a:defRPr>
        </a:defPPr>
      </a:lstStyle>
    </a:lnDef>
  </a:objectDefaults>
  <a:extraClrSchemeLst>
    <a:extraClrScheme>
      <a:clrScheme name="multbar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ultbar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multbar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ultbar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ultbar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ultbar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multbar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c:\powerpnt\template\sldshow\multbars.ppt</Template>
  <TotalTime>10328</TotalTime>
  <Pages>107</Pages>
  <Words>1175</Words>
  <Application>Microsoft Office PowerPoint</Application>
  <PresentationFormat>On-screen Show (4:3)</PresentationFormat>
  <Paragraphs>174</Paragraphs>
  <Slides>23</Slides>
  <Notes>17</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multbars</vt:lpstr>
      <vt:lpstr>Making Strategy:  Mapping Out Strategic Success Chapter 12  CLOSURE:  BRINGING IT ALL TOGETHER  Fran Ackermann; Colin Eden</vt:lpstr>
      <vt:lpstr>Please note, these slides are designed to be used in addition to the book:  Making Strategy: Mapping Out Strategic Success. by Ackermann &amp; Eden, Sage, 2011</vt:lpstr>
      <vt:lpstr>  Strategic Management is about agreeing where to practically focus energy, cash, effort, emotion </vt:lpstr>
      <vt:lpstr>Making Strategy in 4x~3hr workshops (2 days)….  Or single half day workshops</vt:lpstr>
      <vt:lpstr>Slide 5</vt:lpstr>
      <vt:lpstr>Slide 6</vt:lpstr>
      <vt:lpstr>The Business Model, or Livelihood Scheme </vt:lpstr>
      <vt:lpstr>Slide 8</vt:lpstr>
      <vt:lpstr>Slide 9</vt:lpstr>
      <vt:lpstr>The Structure of the Business Model</vt:lpstr>
      <vt:lpstr>Slide 11</vt:lpstr>
      <vt:lpstr>Slide 12</vt:lpstr>
      <vt:lpstr>Starting to build the BM</vt:lpstr>
      <vt:lpstr>Try it…</vt:lpstr>
      <vt:lpstr>Revise the Goals System if necessary</vt:lpstr>
      <vt:lpstr>Goal system check…</vt:lpstr>
      <vt:lpstr>Slide 17</vt:lpstr>
      <vt:lpstr>Statement of Strategic Intent (SSI) </vt:lpstr>
      <vt:lpstr>SSI content…</vt:lpstr>
      <vt:lpstr>Slide 20</vt:lpstr>
      <vt:lpstr>Slide 21</vt:lpstr>
      <vt:lpstr>Don’t forget…</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DC's for Gavin</dc:title>
  <dc:subject>Strat Mgt</dc:subject>
  <dc:creator>Colin Eden</dc:creator>
  <cp:lastModifiedBy>rstitt</cp:lastModifiedBy>
  <cp:revision>680</cp:revision>
  <cp:lastPrinted>1998-04-26T20:00:16Z</cp:lastPrinted>
  <dcterms:created xsi:type="dcterms:W3CDTF">1995-11-07T07:29:30Z</dcterms:created>
  <dcterms:modified xsi:type="dcterms:W3CDTF">2011-09-20T13:22:08Z</dcterms:modified>
</cp:coreProperties>
</file>